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3"/>
  </p:notesMasterIdLst>
  <p:handoutMasterIdLst>
    <p:handoutMasterId r:id="rId34"/>
  </p:handoutMasterIdLst>
  <p:sldIdLst>
    <p:sldId id="256" r:id="rId2"/>
    <p:sldId id="257" r:id="rId3"/>
    <p:sldId id="258" r:id="rId4"/>
    <p:sldId id="259" r:id="rId5"/>
    <p:sldId id="260" r:id="rId6"/>
    <p:sldId id="261" r:id="rId7"/>
    <p:sldId id="266" r:id="rId8"/>
    <p:sldId id="263" r:id="rId9"/>
    <p:sldId id="262" r:id="rId10"/>
    <p:sldId id="264" r:id="rId11"/>
    <p:sldId id="283" r:id="rId12"/>
    <p:sldId id="284" r:id="rId13"/>
    <p:sldId id="285" r:id="rId14"/>
    <p:sldId id="286" r:id="rId15"/>
    <p:sldId id="305" r:id="rId16"/>
    <p:sldId id="268" r:id="rId17"/>
    <p:sldId id="270" r:id="rId18"/>
    <p:sldId id="271" r:id="rId19"/>
    <p:sldId id="306" r:id="rId20"/>
    <p:sldId id="300" r:id="rId21"/>
    <p:sldId id="272" r:id="rId22"/>
    <p:sldId id="273" r:id="rId23"/>
    <p:sldId id="274" r:id="rId24"/>
    <p:sldId id="269" r:id="rId25"/>
    <p:sldId id="275" r:id="rId26"/>
    <p:sldId id="302" r:id="rId27"/>
    <p:sldId id="277" r:id="rId28"/>
    <p:sldId id="303" r:id="rId29"/>
    <p:sldId id="304" r:id="rId30"/>
    <p:sldId id="278" r:id="rId31"/>
    <p:sldId id="265" r:id="rId32"/>
  </p:sldIdLst>
  <p:sldSz cx="15240000" cy="85725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22" userDrawn="1">
          <p15:clr>
            <a:srgbClr val="A4A3A4"/>
          </p15:clr>
        </p15:guide>
        <p15:guide id="2" pos="284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showGuides="1">
      <p:cViewPr varScale="1">
        <p:scale>
          <a:sx n="86" d="100"/>
          <a:sy n="86" d="100"/>
        </p:scale>
        <p:origin x="696" y="96"/>
      </p:cViewPr>
      <p:guideLst>
        <p:guide orient="horz" pos="2122"/>
        <p:guide pos="2842"/>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96C064A-D61B-4B21-B757-51A9B82445B8}" type="datetimeFigureOut">
              <a:rPr lang="en-US" smtClean="0"/>
              <a:t>5/8/2024</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0305E07-67EA-4042-A3F6-853A8AD8D209}" type="slidenum">
              <a:rPr lang="en-US" smtClean="0"/>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FD42F7-718C-4B98-AAEC-167E6DDD60A7}" type="datetimeFigureOut">
              <a:rPr lang="en-US" smtClean="0"/>
              <a:t>5/8/2024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B2AA4F-B828-4D7C-AFD3-893933DAFCB4}"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t>5/8/2024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t>5/8/2024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t>5/8/2024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t>5/8/2024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t>5/8/2024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t>5/8/2024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t>5/8/2024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t>5/8/2024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t>5/8/2024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5/8/2024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5/8/2024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t>5/8/2024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svg"/><Relationship Id="rId7" Type="http://schemas.openxmlformats.org/officeDocument/2006/relationships/image" Target="../media/image6.png"/><Relationship Id="rId12" Type="http://schemas.openxmlformats.org/officeDocument/2006/relationships/image" Target="../media/image11.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jpeg"/><Relationship Id="rId11" Type="http://schemas.openxmlformats.org/officeDocument/2006/relationships/image" Target="../media/image10.png"/><Relationship Id="rId5" Type="http://schemas.openxmlformats.org/officeDocument/2006/relationships/image" Target="../media/image4.svg"/><Relationship Id="rId10" Type="http://schemas.openxmlformats.org/officeDocument/2006/relationships/image" Target="../media/image9.svg"/><Relationship Id="rId4" Type="http://schemas.openxmlformats.org/officeDocument/2006/relationships/image" Target="../media/image3.png"/><Relationship Id="rId9" Type="http://schemas.openxmlformats.org/officeDocument/2006/relationships/image" Target="../media/image8.png"/></Relationships>
</file>

<file path=ppt/slides/_rels/slide10.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2.svg"/><Relationship Id="rId7" Type="http://schemas.openxmlformats.org/officeDocument/2006/relationships/image" Target="../media/image63.svg"/><Relationship Id="rId12" Type="http://schemas.openxmlformats.org/officeDocument/2006/relationships/image" Target="../media/image68.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62.png"/><Relationship Id="rId11" Type="http://schemas.openxmlformats.org/officeDocument/2006/relationships/image" Target="../media/image67.svg"/><Relationship Id="rId5" Type="http://schemas.openxmlformats.org/officeDocument/2006/relationships/image" Target="../media/image34.svg"/><Relationship Id="rId10" Type="http://schemas.openxmlformats.org/officeDocument/2006/relationships/image" Target="../media/image66.png"/><Relationship Id="rId4" Type="http://schemas.openxmlformats.org/officeDocument/2006/relationships/image" Target="../media/image33.png"/><Relationship Id="rId9" Type="http://schemas.openxmlformats.org/officeDocument/2006/relationships/image" Target="../media/image65.svg"/></Relationships>
</file>

<file path=ppt/slides/_rels/slide11.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7.xml"/><Relationship Id="rId4" Type="http://schemas.openxmlformats.org/officeDocument/2006/relationships/image" Target="../media/image74.jpeg"/></Relationships>
</file>

<file path=ppt/slides/_rels/slide1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7.xml"/><Relationship Id="rId4" Type="http://schemas.openxmlformats.org/officeDocument/2006/relationships/image" Target="../media/image75.png"/></Relationships>
</file>

<file path=ppt/slides/_rels/slide1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32.jpeg"/><Relationship Id="rId1" Type="http://schemas.openxmlformats.org/officeDocument/2006/relationships/slideLayout" Target="../slideLayouts/slideLayout7.xml"/><Relationship Id="rId5" Type="http://schemas.openxmlformats.org/officeDocument/2006/relationships/image" Target="../media/image77.png"/><Relationship Id="rId4" Type="http://schemas.openxmlformats.org/officeDocument/2006/relationships/image" Target="../media/image72.png"/></Relationships>
</file>

<file path=ppt/slides/_rels/slide1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7.xml"/><Relationship Id="rId4" Type="http://schemas.openxmlformats.org/officeDocument/2006/relationships/image" Target="../media/image80.png"/></Relationships>
</file>

<file path=ppt/slides/_rels/slide1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7.xml"/><Relationship Id="rId5" Type="http://schemas.openxmlformats.org/officeDocument/2006/relationships/image" Target="../media/image82.png"/><Relationship Id="rId4" Type="http://schemas.openxmlformats.org/officeDocument/2006/relationships/image" Target="../media/image81.png"/></Relationships>
</file>

<file path=ppt/slides/_rels/slide2.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2.svg"/><Relationship Id="rId7" Type="http://schemas.openxmlformats.org/officeDocument/2006/relationships/image" Target="../media/image15.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4.png"/><Relationship Id="rId11" Type="http://schemas.openxmlformats.org/officeDocument/2006/relationships/image" Target="../media/image19.svg"/><Relationship Id="rId5" Type="http://schemas.openxmlformats.org/officeDocument/2006/relationships/image" Target="../media/image13.sv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svg"/></Relationships>
</file>

<file path=ppt/slides/_rels/slide2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7.xml"/><Relationship Id="rId4" Type="http://schemas.openxmlformats.org/officeDocument/2006/relationships/image" Target="../media/image83.png"/></Relationships>
</file>

<file path=ppt/slides/_rels/slide2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7.xml"/><Relationship Id="rId4" Type="http://schemas.openxmlformats.org/officeDocument/2006/relationships/image" Target="../media/image84.png"/></Relationships>
</file>

<file path=ppt/slides/_rels/slide2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7.xml"/><Relationship Id="rId4" Type="http://schemas.openxmlformats.org/officeDocument/2006/relationships/image" Target="../media/image85.png"/></Relationships>
</file>

<file path=ppt/slides/_rels/slide2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78.png"/><Relationship Id="rId1" Type="http://schemas.openxmlformats.org/officeDocument/2006/relationships/slideLayout" Target="../slideLayouts/slideLayout7.xml"/><Relationship Id="rId5" Type="http://schemas.openxmlformats.org/officeDocument/2006/relationships/image" Target="../media/image87.png"/><Relationship Id="rId4" Type="http://schemas.openxmlformats.org/officeDocument/2006/relationships/image" Target="../media/image79.png"/></Relationships>
</file>

<file path=ppt/slides/_rels/slide2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69.png"/><Relationship Id="rId1" Type="http://schemas.openxmlformats.org/officeDocument/2006/relationships/slideLayout" Target="../slideLayouts/slideLayout7.xml"/><Relationship Id="rId6" Type="http://schemas.openxmlformats.org/officeDocument/2006/relationships/image" Target="../media/image76.png"/><Relationship Id="rId5" Type="http://schemas.openxmlformats.org/officeDocument/2006/relationships/image" Target="../media/image90.png"/><Relationship Id="rId4" Type="http://schemas.openxmlformats.org/officeDocument/2006/relationships/image" Target="../media/image89.png"/></Relationships>
</file>

<file path=ppt/slides/_rels/slide2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7.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91.jpeg"/></Relationships>
</file>

<file path=ppt/slides/_rels/slide2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1.svg"/><Relationship Id="rId3" Type="http://schemas.openxmlformats.org/officeDocument/2006/relationships/image" Target="../media/image21.svg"/><Relationship Id="rId7" Type="http://schemas.openxmlformats.org/officeDocument/2006/relationships/image" Target="../media/image25.svg"/><Relationship Id="rId12" Type="http://schemas.openxmlformats.org/officeDocument/2006/relationships/image" Target="../media/image30.png"/><Relationship Id="rId2" Type="http://schemas.openxmlformats.org/officeDocument/2006/relationships/image" Target="../media/image20.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29.svg"/><Relationship Id="rId5" Type="http://schemas.openxmlformats.org/officeDocument/2006/relationships/image" Target="../media/image23.svg"/><Relationship Id="rId10" Type="http://schemas.openxmlformats.org/officeDocument/2006/relationships/image" Target="../media/image28.png"/><Relationship Id="rId4" Type="http://schemas.openxmlformats.org/officeDocument/2006/relationships/image" Target="../media/image22.png"/><Relationship Id="rId9" Type="http://schemas.openxmlformats.org/officeDocument/2006/relationships/image" Target="../media/image27.svg"/></Relationships>
</file>

<file path=ppt/slides/_rels/slide3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7.xml"/><Relationship Id="rId4" Type="http://schemas.openxmlformats.org/officeDocument/2006/relationships/image" Target="../media/image94.jpeg"/></Relationships>
</file>

<file path=ppt/slides/_rels/slide31.xml.rels><?xml version="1.0" encoding="UTF-8" standalone="yes"?>
<Relationships xmlns="http://schemas.openxmlformats.org/package/2006/relationships"><Relationship Id="rId3" Type="http://schemas.openxmlformats.org/officeDocument/2006/relationships/image" Target="../media/image88.png"/><Relationship Id="rId7" Type="http://schemas.openxmlformats.org/officeDocument/2006/relationships/image" Target="../media/image76.png"/><Relationship Id="rId2" Type="http://schemas.openxmlformats.org/officeDocument/2006/relationships/image" Target="../media/image69.png"/><Relationship Id="rId1" Type="http://schemas.openxmlformats.org/officeDocument/2006/relationships/slideLayout" Target="../slideLayouts/slideLayout7.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95.jpeg"/></Relationships>
</file>

<file path=ppt/slides/_rels/slide4.xml.rels><?xml version="1.0" encoding="UTF-8" standalone="yes"?>
<Relationships xmlns="http://schemas.openxmlformats.org/package/2006/relationships"><Relationship Id="rId8" Type="http://schemas.openxmlformats.org/officeDocument/2006/relationships/image" Target="../media/image36.svg"/><Relationship Id="rId3" Type="http://schemas.openxmlformats.org/officeDocument/2006/relationships/image" Target="../media/image10.png"/><Relationship Id="rId7" Type="http://schemas.openxmlformats.org/officeDocument/2006/relationships/image" Target="../media/image35.png"/><Relationship Id="rId2" Type="http://schemas.openxmlformats.org/officeDocument/2006/relationships/image" Target="../media/image32.jpeg"/><Relationship Id="rId1" Type="http://schemas.openxmlformats.org/officeDocument/2006/relationships/slideLayout" Target="../slideLayouts/slideLayout7.xml"/><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11.svg"/></Relationships>
</file>

<file path=ppt/slides/_rels/slide5.xml.rels><?xml version="1.0" encoding="UTF-8" standalone="yes"?>
<Relationships xmlns="http://schemas.openxmlformats.org/package/2006/relationships"><Relationship Id="rId3" Type="http://schemas.openxmlformats.org/officeDocument/2006/relationships/image" Target="../media/image38.svg"/><Relationship Id="rId7" Type="http://schemas.openxmlformats.org/officeDocument/2006/relationships/image" Target="../media/image42.svg"/><Relationship Id="rId2" Type="http://schemas.openxmlformats.org/officeDocument/2006/relationships/image" Target="../media/image37.png"/><Relationship Id="rId1" Type="http://schemas.openxmlformats.org/officeDocument/2006/relationships/slideLayout" Target="../slideLayouts/slideLayout7.xml"/><Relationship Id="rId6" Type="http://schemas.openxmlformats.org/officeDocument/2006/relationships/image" Target="../media/image41.png"/><Relationship Id="rId5" Type="http://schemas.openxmlformats.org/officeDocument/2006/relationships/image" Target="../media/image40.svg"/><Relationship Id="rId4" Type="http://schemas.openxmlformats.org/officeDocument/2006/relationships/image" Target="../media/image39.png"/></Relationships>
</file>

<file path=ppt/slides/_rels/slide6.xml.rels><?xml version="1.0" encoding="UTF-8" standalone="yes"?>
<Relationships xmlns="http://schemas.openxmlformats.org/package/2006/relationships"><Relationship Id="rId8" Type="http://schemas.openxmlformats.org/officeDocument/2006/relationships/image" Target="../media/image45.svg"/><Relationship Id="rId3" Type="http://schemas.openxmlformats.org/officeDocument/2006/relationships/image" Target="../media/image10.png"/><Relationship Id="rId7" Type="http://schemas.openxmlformats.org/officeDocument/2006/relationships/image" Target="../media/image44.png"/><Relationship Id="rId12" Type="http://schemas.openxmlformats.org/officeDocument/2006/relationships/image" Target="../media/image49.svg"/><Relationship Id="rId2" Type="http://schemas.openxmlformats.org/officeDocument/2006/relationships/image" Target="../media/image43.jpeg"/><Relationship Id="rId1" Type="http://schemas.openxmlformats.org/officeDocument/2006/relationships/slideLayout" Target="../slideLayouts/slideLayout7.xml"/><Relationship Id="rId6" Type="http://schemas.openxmlformats.org/officeDocument/2006/relationships/image" Target="../media/image2.svg"/><Relationship Id="rId11" Type="http://schemas.openxmlformats.org/officeDocument/2006/relationships/image" Target="../media/image48.png"/><Relationship Id="rId5" Type="http://schemas.openxmlformats.org/officeDocument/2006/relationships/image" Target="../media/image1.png"/><Relationship Id="rId10" Type="http://schemas.openxmlformats.org/officeDocument/2006/relationships/image" Target="../media/image47.svg"/><Relationship Id="rId4" Type="http://schemas.openxmlformats.org/officeDocument/2006/relationships/image" Target="../media/image11.svg"/><Relationship Id="rId9" Type="http://schemas.openxmlformats.org/officeDocument/2006/relationships/image" Target="../media/image46.png"/></Relationships>
</file>

<file path=ppt/slides/_rels/slide7.xml.rels><?xml version="1.0" encoding="UTF-8" standalone="yes"?>
<Relationships xmlns="http://schemas.openxmlformats.org/package/2006/relationships"><Relationship Id="rId8" Type="http://schemas.openxmlformats.org/officeDocument/2006/relationships/image" Target="../media/image45.svg"/><Relationship Id="rId3" Type="http://schemas.openxmlformats.org/officeDocument/2006/relationships/image" Target="../media/image10.png"/><Relationship Id="rId7" Type="http://schemas.openxmlformats.org/officeDocument/2006/relationships/image" Target="../media/image44.png"/><Relationship Id="rId2" Type="http://schemas.openxmlformats.org/officeDocument/2006/relationships/image" Target="../media/image50.jpeg"/><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10" Type="http://schemas.openxmlformats.org/officeDocument/2006/relationships/image" Target="../media/image47.svg"/><Relationship Id="rId4" Type="http://schemas.openxmlformats.org/officeDocument/2006/relationships/image" Target="../media/image11.svg"/><Relationship Id="rId9" Type="http://schemas.openxmlformats.org/officeDocument/2006/relationships/image" Target="../media/image46.png"/></Relationships>
</file>

<file path=ppt/slides/_rels/slide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53.jpeg"/><Relationship Id="rId5" Type="http://schemas.openxmlformats.org/officeDocument/2006/relationships/image" Target="../media/image52.svg"/><Relationship Id="rId4" Type="http://schemas.openxmlformats.org/officeDocument/2006/relationships/image" Target="../media/image51.png"/></Relationships>
</file>

<file path=ppt/slides/_rels/slide9.xml.rels><?xml version="1.0" encoding="UTF-8" standalone="yes"?>
<Relationships xmlns="http://schemas.openxmlformats.org/package/2006/relationships"><Relationship Id="rId8" Type="http://schemas.openxmlformats.org/officeDocument/2006/relationships/image" Target="../media/image56.png"/><Relationship Id="rId13" Type="http://schemas.openxmlformats.org/officeDocument/2006/relationships/image" Target="../media/image61.svg"/><Relationship Id="rId3" Type="http://schemas.openxmlformats.org/officeDocument/2006/relationships/image" Target="../media/image2.svg"/><Relationship Id="rId7" Type="http://schemas.openxmlformats.org/officeDocument/2006/relationships/image" Target="../media/image55.svg"/><Relationship Id="rId12" Type="http://schemas.openxmlformats.org/officeDocument/2006/relationships/image" Target="../media/image60.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4.png"/><Relationship Id="rId11" Type="http://schemas.openxmlformats.org/officeDocument/2006/relationships/image" Target="../media/image59.svg"/><Relationship Id="rId5" Type="http://schemas.openxmlformats.org/officeDocument/2006/relationships/image" Target="../media/image4.svg"/><Relationship Id="rId10" Type="http://schemas.openxmlformats.org/officeDocument/2006/relationships/image" Target="../media/image58.png"/><Relationship Id="rId4" Type="http://schemas.openxmlformats.org/officeDocument/2006/relationships/image" Target="../media/image3.png"/><Relationship Id="rId9" Type="http://schemas.openxmlformats.org/officeDocument/2006/relationships/image" Target="../media/image57.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2700000">
            <a:off x="6813040" y="6425443"/>
            <a:ext cx="4294114" cy="4294114"/>
          </a:xfrm>
          <a:custGeom>
            <a:avLst/>
            <a:gdLst/>
            <a:ahLst/>
            <a:cxnLst/>
            <a:rect l="l" t="t" r="r" b="b"/>
            <a:pathLst>
              <a:path w="4294114" h="4294114">
                <a:moveTo>
                  <a:pt x="0" y="0"/>
                </a:moveTo>
                <a:lnTo>
                  <a:pt x="4294114" y="0"/>
                </a:lnTo>
                <a:lnTo>
                  <a:pt x="4294114" y="4294114"/>
                </a:lnTo>
                <a:lnTo>
                  <a:pt x="0" y="429411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2700000">
            <a:off x="9919610" y="7348455"/>
            <a:ext cx="2448090" cy="2448090"/>
          </a:xfrm>
          <a:custGeom>
            <a:avLst/>
            <a:gdLst/>
            <a:ahLst/>
            <a:cxnLst/>
            <a:rect l="l" t="t" r="r" b="b"/>
            <a:pathLst>
              <a:path w="2448090" h="2448090">
                <a:moveTo>
                  <a:pt x="0" y="0"/>
                </a:moveTo>
                <a:lnTo>
                  <a:pt x="2448090" y="0"/>
                </a:lnTo>
                <a:lnTo>
                  <a:pt x="2448090" y="2448090"/>
                </a:lnTo>
                <a:lnTo>
                  <a:pt x="0" y="244809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rot="-2700000">
            <a:off x="8555774" y="-2587881"/>
            <a:ext cx="5175762" cy="5175762"/>
          </a:xfrm>
          <a:custGeom>
            <a:avLst/>
            <a:gdLst/>
            <a:ahLst/>
            <a:cxnLst/>
            <a:rect l="l" t="t" r="r" b="b"/>
            <a:pathLst>
              <a:path w="5175762" h="5175762">
                <a:moveTo>
                  <a:pt x="0" y="0"/>
                </a:moveTo>
                <a:lnTo>
                  <a:pt x="5175762" y="0"/>
                </a:lnTo>
                <a:lnTo>
                  <a:pt x="5175762" y="5175762"/>
                </a:lnTo>
                <a:lnTo>
                  <a:pt x="0" y="517576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5" name="Group 5"/>
          <p:cNvGrpSpPr/>
          <p:nvPr/>
        </p:nvGrpSpPr>
        <p:grpSpPr>
          <a:xfrm>
            <a:off x="8771127" y="1913723"/>
            <a:ext cx="4745055" cy="4745055"/>
            <a:chOff x="0" y="0"/>
            <a:chExt cx="6530848" cy="6530848"/>
          </a:xfrm>
        </p:grpSpPr>
        <p:sp>
          <p:nvSpPr>
            <p:cNvPr id="6" name="Freeform 6"/>
            <p:cNvSpPr/>
            <p:nvPr/>
          </p:nvSpPr>
          <p:spPr>
            <a:xfrm>
              <a:off x="0" y="0"/>
              <a:ext cx="6530848" cy="6530848"/>
            </a:xfrm>
            <a:custGeom>
              <a:avLst/>
              <a:gdLst/>
              <a:ahLst/>
              <a:cxnLst/>
              <a:rect l="l" t="t" r="r" b="b"/>
              <a:pathLst>
                <a:path w="6530848" h="6530848">
                  <a:moveTo>
                    <a:pt x="3265424" y="0"/>
                  </a:moveTo>
                  <a:lnTo>
                    <a:pt x="0" y="3265424"/>
                  </a:lnTo>
                  <a:lnTo>
                    <a:pt x="3265424" y="6530848"/>
                  </a:lnTo>
                  <a:lnTo>
                    <a:pt x="6530848" y="3265424"/>
                  </a:lnTo>
                  <a:lnTo>
                    <a:pt x="3265424" y="0"/>
                  </a:lnTo>
                  <a:close/>
                </a:path>
              </a:pathLst>
            </a:custGeom>
            <a:blipFill>
              <a:blip r:embed="rId6"/>
              <a:stretch>
                <a:fillRect l="-51268" r="-38305"/>
              </a:stretch>
            </a:blipFill>
          </p:spPr>
        </p:sp>
      </p:grpSp>
      <p:sp>
        <p:nvSpPr>
          <p:cNvPr id="7" name="Freeform 7"/>
          <p:cNvSpPr/>
          <p:nvPr/>
        </p:nvSpPr>
        <p:spPr>
          <a:xfrm rot="-2700000">
            <a:off x="13277636" y="725292"/>
            <a:ext cx="4115228" cy="4115228"/>
          </a:xfrm>
          <a:custGeom>
            <a:avLst/>
            <a:gdLst/>
            <a:ahLst/>
            <a:cxnLst/>
            <a:rect l="l" t="t" r="r" b="b"/>
            <a:pathLst>
              <a:path w="4115228" h="4115228">
                <a:moveTo>
                  <a:pt x="0" y="0"/>
                </a:moveTo>
                <a:lnTo>
                  <a:pt x="4115228" y="0"/>
                </a:lnTo>
                <a:lnTo>
                  <a:pt x="4115228" y="4115228"/>
                </a:lnTo>
                <a:lnTo>
                  <a:pt x="0" y="411522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8" name="Freeform 8"/>
          <p:cNvSpPr/>
          <p:nvPr/>
        </p:nvSpPr>
        <p:spPr>
          <a:xfrm rot="-2700000">
            <a:off x="8942954" y="1498897"/>
            <a:ext cx="829652" cy="829652"/>
          </a:xfrm>
          <a:custGeom>
            <a:avLst/>
            <a:gdLst/>
            <a:ahLst/>
            <a:cxnLst/>
            <a:rect l="l" t="t" r="r" b="b"/>
            <a:pathLst>
              <a:path w="829652" h="829652">
                <a:moveTo>
                  <a:pt x="0" y="0"/>
                </a:moveTo>
                <a:lnTo>
                  <a:pt x="829652" y="0"/>
                </a:lnTo>
                <a:lnTo>
                  <a:pt x="829652" y="829651"/>
                </a:lnTo>
                <a:lnTo>
                  <a:pt x="0" y="82965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9" name="Freeform 9"/>
          <p:cNvSpPr/>
          <p:nvPr/>
        </p:nvSpPr>
        <p:spPr>
          <a:xfrm rot="-2700000">
            <a:off x="13012337" y="6426613"/>
            <a:ext cx="829652" cy="829652"/>
          </a:xfrm>
          <a:custGeom>
            <a:avLst/>
            <a:gdLst/>
            <a:ahLst/>
            <a:cxnLst/>
            <a:rect l="l" t="t" r="r" b="b"/>
            <a:pathLst>
              <a:path w="829652" h="829652">
                <a:moveTo>
                  <a:pt x="0" y="0"/>
                </a:moveTo>
                <a:lnTo>
                  <a:pt x="829652" y="0"/>
                </a:lnTo>
                <a:lnTo>
                  <a:pt x="829652" y="829652"/>
                </a:lnTo>
                <a:lnTo>
                  <a:pt x="0" y="82965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0" name="Freeform 10"/>
          <p:cNvSpPr/>
          <p:nvPr/>
        </p:nvSpPr>
        <p:spPr>
          <a:xfrm rot="-2700000">
            <a:off x="13105914" y="6520190"/>
            <a:ext cx="642499" cy="642499"/>
          </a:xfrm>
          <a:custGeom>
            <a:avLst/>
            <a:gdLst/>
            <a:ahLst/>
            <a:cxnLst/>
            <a:rect l="l" t="t" r="r" b="b"/>
            <a:pathLst>
              <a:path w="642499" h="642499">
                <a:moveTo>
                  <a:pt x="0" y="0"/>
                </a:moveTo>
                <a:lnTo>
                  <a:pt x="642499" y="0"/>
                </a:lnTo>
                <a:lnTo>
                  <a:pt x="642499" y="642499"/>
                </a:lnTo>
                <a:lnTo>
                  <a:pt x="0" y="642499"/>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1" name="TextBox 11"/>
          <p:cNvSpPr txBox="1"/>
          <p:nvPr/>
        </p:nvSpPr>
        <p:spPr>
          <a:xfrm>
            <a:off x="76200" y="1162050"/>
            <a:ext cx="8315960" cy="4571365"/>
          </a:xfrm>
          <a:prstGeom prst="rect">
            <a:avLst/>
          </a:prstGeom>
        </p:spPr>
        <p:txBody>
          <a:bodyPr lIns="0" tIns="0" rIns="0" bIns="0" rtlCol="0" anchor="t">
            <a:noAutofit/>
          </a:bodyPr>
          <a:lstStyle/>
          <a:p>
            <a:pPr algn="ctr">
              <a:lnSpc>
                <a:spcPts val="9000"/>
              </a:lnSpc>
            </a:pPr>
            <a:r>
              <a:rPr lang="en-US" sz="4800">
                <a:solidFill>
                  <a:srgbClr val="DC2F02"/>
                </a:solidFill>
                <a:latin typeface="Open Sans Extra Bold" panose="020B0906030804020204"/>
              </a:rPr>
              <a:t>HỆ THỐNG ĐỊNH VỊ GPS VÀ GỬI TIN NHẮN TỌA ĐỘ QUA SIM ĐIỆN THOẠI  </a:t>
            </a:r>
          </a:p>
        </p:txBody>
      </p:sp>
      <p:sp>
        <p:nvSpPr>
          <p:cNvPr id="12" name="TextBox 12"/>
          <p:cNvSpPr txBox="1"/>
          <p:nvPr/>
        </p:nvSpPr>
        <p:spPr>
          <a:xfrm>
            <a:off x="762000" y="5429250"/>
            <a:ext cx="5421630" cy="2664460"/>
          </a:xfrm>
          <a:prstGeom prst="rect">
            <a:avLst/>
          </a:prstGeom>
        </p:spPr>
        <p:txBody>
          <a:bodyPr lIns="0" tIns="0" rIns="0" bIns="0" rtlCol="0" anchor="t">
            <a:noAutofit/>
          </a:bodyPr>
          <a:lstStyle/>
          <a:p>
            <a:pPr>
              <a:lnSpc>
                <a:spcPts val="3265"/>
              </a:lnSpc>
            </a:pPr>
            <a:r>
              <a:rPr lang="en-US" sz="3200">
                <a:solidFill>
                  <a:srgbClr val="00B0F0"/>
                </a:solidFill>
                <a:effectLst/>
                <a:latin typeface="Times New Roman" panose="02020603050405020304" charset="0"/>
                <a:cs typeface="Times New Roman" panose="02020603050405020304" charset="0"/>
              </a:rPr>
              <a:t>Tên thành viên</a:t>
            </a:r>
            <a:r>
              <a:rPr lang="en-US" sz="3200" b="1">
                <a:solidFill>
                  <a:srgbClr val="000000"/>
                </a:solidFill>
                <a:latin typeface="Times New Roman" panose="02020603050405020304" charset="0"/>
                <a:cs typeface="Times New Roman" panose="02020603050405020304" charset="0"/>
              </a:rPr>
              <a:t> :</a:t>
            </a:r>
          </a:p>
          <a:p>
            <a:pPr>
              <a:lnSpc>
                <a:spcPts val="3265"/>
              </a:lnSpc>
            </a:pPr>
            <a:endParaRPr lang="en-US" sz="2800">
              <a:solidFill>
                <a:srgbClr val="000000"/>
              </a:solidFill>
              <a:latin typeface="Times New Roman" panose="02020603050405020304" charset="0"/>
              <a:cs typeface="Times New Roman" panose="02020603050405020304" charset="0"/>
            </a:endParaRPr>
          </a:p>
          <a:p>
            <a:pPr marL="457200" indent="-457200">
              <a:lnSpc>
                <a:spcPts val="3265"/>
              </a:lnSpc>
              <a:buFont typeface="Arial" panose="020B0604020202020204" pitchFamily="34" charset="0"/>
              <a:buChar char="•"/>
            </a:pPr>
            <a:r>
              <a:rPr lang="en-US" sz="2800">
                <a:solidFill>
                  <a:srgbClr val="000000"/>
                </a:solidFill>
                <a:latin typeface="Times New Roman" panose="02020603050405020304" charset="0"/>
                <a:cs typeface="Times New Roman" panose="02020603050405020304" charset="0"/>
              </a:rPr>
              <a:t>Bùi Nguyễn Đức Huy </a:t>
            </a:r>
          </a:p>
          <a:p>
            <a:pPr marL="457200" indent="-457200">
              <a:lnSpc>
                <a:spcPts val="3265"/>
              </a:lnSpc>
              <a:buFont typeface="Arial" panose="020B0604020202020204" pitchFamily="34" charset="0"/>
              <a:buChar char="•"/>
            </a:pPr>
            <a:r>
              <a:rPr lang="en-US" sz="2800">
                <a:solidFill>
                  <a:srgbClr val="000000"/>
                </a:solidFill>
                <a:latin typeface="Times New Roman" panose="02020603050405020304" charset="0"/>
                <a:cs typeface="Times New Roman" panose="02020603050405020304" charset="0"/>
              </a:rPr>
              <a:t>Huỳnh Chí Trung</a:t>
            </a:r>
          </a:p>
          <a:p>
            <a:pPr marL="457200" indent="-457200">
              <a:lnSpc>
                <a:spcPts val="3265"/>
              </a:lnSpc>
              <a:buFont typeface="Arial" panose="020B0604020202020204" pitchFamily="34" charset="0"/>
              <a:buChar char="•"/>
            </a:pPr>
            <a:r>
              <a:rPr lang="en-US" sz="2800">
                <a:solidFill>
                  <a:srgbClr val="000000"/>
                </a:solidFill>
                <a:latin typeface="Times New Roman" panose="02020603050405020304" charset="0"/>
                <a:cs typeface="Times New Roman" panose="02020603050405020304" charset="0"/>
              </a:rPr>
              <a:t>Trương Minh Hoàng</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2700000">
            <a:off x="4589164" y="5541664"/>
            <a:ext cx="6061673" cy="6061673"/>
          </a:xfrm>
          <a:custGeom>
            <a:avLst/>
            <a:gdLst/>
            <a:ahLst/>
            <a:cxnLst/>
            <a:rect l="l" t="t" r="r" b="b"/>
            <a:pathLst>
              <a:path w="6061673" h="6061673">
                <a:moveTo>
                  <a:pt x="0" y="0"/>
                </a:moveTo>
                <a:lnTo>
                  <a:pt x="6061672" y="0"/>
                </a:lnTo>
                <a:lnTo>
                  <a:pt x="6061672" y="6061672"/>
                </a:lnTo>
                <a:lnTo>
                  <a:pt x="0" y="606167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2700000">
            <a:off x="6934784" y="3601034"/>
            <a:ext cx="1370431" cy="1370431"/>
          </a:xfrm>
          <a:custGeom>
            <a:avLst/>
            <a:gdLst/>
            <a:ahLst/>
            <a:cxnLst/>
            <a:rect l="l" t="t" r="r" b="b"/>
            <a:pathLst>
              <a:path w="1370431" h="1370431">
                <a:moveTo>
                  <a:pt x="0" y="0"/>
                </a:moveTo>
                <a:lnTo>
                  <a:pt x="1370432" y="0"/>
                </a:lnTo>
                <a:lnTo>
                  <a:pt x="1370432" y="1370432"/>
                </a:lnTo>
                <a:lnTo>
                  <a:pt x="0" y="137043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rot="-2700000">
            <a:off x="2385225" y="6060993"/>
            <a:ext cx="1370431" cy="1370431"/>
          </a:xfrm>
          <a:custGeom>
            <a:avLst/>
            <a:gdLst/>
            <a:ahLst/>
            <a:cxnLst/>
            <a:rect l="l" t="t" r="r" b="b"/>
            <a:pathLst>
              <a:path w="1370431" h="1370431">
                <a:moveTo>
                  <a:pt x="0" y="0"/>
                </a:moveTo>
                <a:lnTo>
                  <a:pt x="1370431" y="0"/>
                </a:lnTo>
                <a:lnTo>
                  <a:pt x="1370431" y="1370431"/>
                </a:lnTo>
                <a:lnTo>
                  <a:pt x="0" y="137043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rot="-2700000">
            <a:off x="11484344" y="6060993"/>
            <a:ext cx="1370431" cy="1370431"/>
          </a:xfrm>
          <a:custGeom>
            <a:avLst/>
            <a:gdLst/>
            <a:ahLst/>
            <a:cxnLst/>
            <a:rect l="l" t="t" r="r" b="b"/>
            <a:pathLst>
              <a:path w="1370431" h="1370431">
                <a:moveTo>
                  <a:pt x="0" y="0"/>
                </a:moveTo>
                <a:lnTo>
                  <a:pt x="1370431" y="0"/>
                </a:lnTo>
                <a:lnTo>
                  <a:pt x="1370431" y="1370431"/>
                </a:lnTo>
                <a:lnTo>
                  <a:pt x="0" y="137043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a:off x="11764292" y="6381469"/>
            <a:ext cx="810534" cy="729481"/>
          </a:xfrm>
          <a:custGeom>
            <a:avLst/>
            <a:gdLst/>
            <a:ahLst/>
            <a:cxnLst/>
            <a:rect l="l" t="t" r="r" b="b"/>
            <a:pathLst>
              <a:path w="810534" h="729481">
                <a:moveTo>
                  <a:pt x="0" y="0"/>
                </a:moveTo>
                <a:lnTo>
                  <a:pt x="810534" y="0"/>
                </a:lnTo>
                <a:lnTo>
                  <a:pt x="810534" y="729480"/>
                </a:lnTo>
                <a:lnTo>
                  <a:pt x="0" y="72948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7" name="Freeform 7"/>
          <p:cNvSpPr/>
          <p:nvPr/>
        </p:nvSpPr>
        <p:spPr>
          <a:xfrm>
            <a:off x="7306986" y="3921510"/>
            <a:ext cx="626027" cy="729481"/>
          </a:xfrm>
          <a:custGeom>
            <a:avLst/>
            <a:gdLst/>
            <a:ahLst/>
            <a:cxnLst/>
            <a:rect l="l" t="t" r="r" b="b"/>
            <a:pathLst>
              <a:path w="626027" h="729481">
                <a:moveTo>
                  <a:pt x="0" y="0"/>
                </a:moveTo>
                <a:lnTo>
                  <a:pt x="626028" y="0"/>
                </a:lnTo>
                <a:lnTo>
                  <a:pt x="626028" y="729480"/>
                </a:lnTo>
                <a:lnTo>
                  <a:pt x="0" y="72948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8" name="Freeform 8"/>
          <p:cNvSpPr/>
          <p:nvPr/>
        </p:nvSpPr>
        <p:spPr>
          <a:xfrm>
            <a:off x="2705700" y="6381469"/>
            <a:ext cx="729481" cy="729481"/>
          </a:xfrm>
          <a:custGeom>
            <a:avLst/>
            <a:gdLst/>
            <a:ahLst/>
            <a:cxnLst/>
            <a:rect l="l" t="t" r="r" b="b"/>
            <a:pathLst>
              <a:path w="729481" h="729481">
                <a:moveTo>
                  <a:pt x="0" y="0"/>
                </a:moveTo>
                <a:lnTo>
                  <a:pt x="729481" y="0"/>
                </a:lnTo>
                <a:lnTo>
                  <a:pt x="729481" y="729480"/>
                </a:lnTo>
                <a:lnTo>
                  <a:pt x="0" y="72948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2" name="TextBox 12"/>
          <p:cNvSpPr txBox="1"/>
          <p:nvPr/>
        </p:nvSpPr>
        <p:spPr>
          <a:xfrm>
            <a:off x="857250" y="3430270"/>
            <a:ext cx="4426585" cy="1772920"/>
          </a:xfrm>
          <a:prstGeom prst="rect">
            <a:avLst/>
          </a:prstGeom>
        </p:spPr>
        <p:txBody>
          <a:bodyPr lIns="0" tIns="0" rIns="0" bIns="0" rtlCol="0" anchor="t">
            <a:noAutofit/>
          </a:bodyPr>
          <a:lstStyle/>
          <a:p>
            <a:pPr algn="ctr">
              <a:lnSpc>
                <a:spcPts val="3000"/>
              </a:lnSpc>
            </a:pPr>
            <a:r>
              <a:rPr lang="en-US" sz="2000">
                <a:solidFill>
                  <a:srgbClr val="000000"/>
                </a:solidFill>
                <a:latin typeface="Times New Roman" panose="02020603050405020304" charset="0"/>
                <a:cs typeface="Times New Roman" panose="02020603050405020304" charset="0"/>
              </a:rPr>
              <a:t>Module ESP32 là một nền tảng mạnh mẽ và linh hoạt cho phát triển ứng dụng IoT</a:t>
            </a:r>
          </a:p>
        </p:txBody>
      </p:sp>
      <p:sp>
        <p:nvSpPr>
          <p:cNvPr id="14" name="TextBox 14"/>
          <p:cNvSpPr txBox="1"/>
          <p:nvPr/>
        </p:nvSpPr>
        <p:spPr>
          <a:xfrm>
            <a:off x="9956165" y="3499485"/>
            <a:ext cx="4426585" cy="2473325"/>
          </a:xfrm>
          <a:prstGeom prst="rect">
            <a:avLst/>
          </a:prstGeom>
        </p:spPr>
        <p:txBody>
          <a:bodyPr lIns="0" tIns="0" rIns="0" bIns="0" rtlCol="0" anchor="t">
            <a:noAutofit/>
          </a:bodyPr>
          <a:lstStyle/>
          <a:p>
            <a:pPr algn="ctr">
              <a:lnSpc>
                <a:spcPts val="3000"/>
              </a:lnSpc>
            </a:pPr>
            <a:r>
              <a:rPr lang="en-US" sz="2000">
                <a:solidFill>
                  <a:srgbClr val="000000"/>
                </a:solidFill>
                <a:latin typeface="Times New Roman" panose="02020603050405020304" charset="0"/>
                <a:cs typeface="Times New Roman" panose="02020603050405020304" charset="0"/>
              </a:rPr>
              <a:t>Với khả năng kết nối Wi-Fi và Bluetooth tích hợp, cùng với các tính năng và thiết bị ngoại vi, ESP32 được sử dụng rộng rãi trong các ứng dụng IoT từ nhỏ đến lớn.</a:t>
            </a:r>
          </a:p>
        </p:txBody>
      </p:sp>
      <p:sp>
        <p:nvSpPr>
          <p:cNvPr id="15" name="TextBox 9"/>
          <p:cNvSpPr txBox="1"/>
          <p:nvPr/>
        </p:nvSpPr>
        <p:spPr>
          <a:xfrm>
            <a:off x="152184" y="245745"/>
            <a:ext cx="4426382" cy="538480"/>
          </a:xfrm>
          <a:prstGeom prst="rect">
            <a:avLst/>
          </a:prstGeom>
        </p:spPr>
        <p:txBody>
          <a:bodyPr lIns="0" tIns="0" rIns="0" bIns="0" rtlCol="0" anchor="t">
            <a:spAutoFit/>
          </a:bodyPr>
          <a:lstStyle/>
          <a:p>
            <a:pPr algn="ctr">
              <a:lnSpc>
                <a:spcPts val="4200"/>
              </a:lnSpc>
            </a:pPr>
            <a:r>
              <a:rPr lang="en-US" sz="3500">
                <a:solidFill>
                  <a:srgbClr val="DC2F02"/>
                </a:solidFill>
                <a:latin typeface="Open Sans Bold"/>
              </a:rPr>
              <a:t>Modul ESP32</a:t>
            </a:r>
          </a:p>
        </p:txBody>
      </p:sp>
      <p:sp>
        <p:nvSpPr>
          <p:cNvPr id="16" name="TextBox 12"/>
          <p:cNvSpPr txBox="1"/>
          <p:nvPr/>
        </p:nvSpPr>
        <p:spPr>
          <a:xfrm>
            <a:off x="416560" y="1009650"/>
            <a:ext cx="14599920" cy="1123950"/>
          </a:xfrm>
          <a:prstGeom prst="rect">
            <a:avLst/>
          </a:prstGeom>
        </p:spPr>
        <p:txBody>
          <a:bodyPr wrap="square" lIns="0" tIns="0" rIns="0" bIns="0" rtlCol="0" anchor="t">
            <a:noAutofit/>
          </a:bodyPr>
          <a:lstStyle/>
          <a:p>
            <a:pPr algn="l">
              <a:lnSpc>
                <a:spcPts val="3000"/>
              </a:lnSpc>
            </a:pPr>
            <a:r>
              <a:rPr lang="en-US" sz="2000">
                <a:solidFill>
                  <a:srgbClr val="000000"/>
                </a:solidFill>
                <a:latin typeface="Times New Roman" panose="02020603050405020304" charset="0"/>
                <a:cs typeface="Times New Roman" panose="02020603050405020304" charset="0"/>
              </a:rPr>
              <a:t>        ESP32 là một module Wi-Fi và Bluetooth tích hợp, được phát triển bởi Espressif Systems. Nó cung cấp một nền tảng mạnh mẽ cho phát triển ứng dụng IoT với khả năng kết nối internet và giao tiếp không dây thông qua Wi-Fi và Bluetooth.</a:t>
            </a:r>
          </a:p>
        </p:txBody>
      </p:sp>
      <p:pic>
        <p:nvPicPr>
          <p:cNvPr id="436766199" name="Picture 1"/>
          <p:cNvPicPr>
            <a:picLocks noChangeAspect="1"/>
          </p:cNvPicPr>
          <p:nvPr/>
        </p:nvPicPr>
        <p:blipFill>
          <a:blip r:embed="rId12"/>
          <a:stretch>
            <a:fillRect/>
          </a:stretch>
        </p:blipFill>
        <p:spPr>
          <a:xfrm>
            <a:off x="5166562" y="1743801"/>
            <a:ext cx="4801606" cy="625741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2700000">
            <a:off x="6516252" y="3182502"/>
            <a:ext cx="2207497" cy="2207497"/>
          </a:xfrm>
          <a:custGeom>
            <a:avLst/>
            <a:gdLst/>
            <a:ahLst/>
            <a:cxnLst/>
            <a:rect l="l" t="t" r="r" b="b"/>
            <a:pathLst>
              <a:path w="2207497" h="2207497">
                <a:moveTo>
                  <a:pt x="0" y="0"/>
                </a:moveTo>
                <a:lnTo>
                  <a:pt x="2207496" y="0"/>
                </a:lnTo>
                <a:lnTo>
                  <a:pt x="2207496" y="2207496"/>
                </a:lnTo>
                <a:lnTo>
                  <a:pt x="0" y="2207496"/>
                </a:lnTo>
                <a:lnTo>
                  <a:pt x="0" y="0"/>
                </a:lnTo>
                <a:close/>
              </a:path>
            </a:pathLst>
          </a:custGeom>
          <a:blipFill>
            <a:blip r:embed="rId2">
              <a:alphaModFix amt="19999"/>
            </a:blip>
            <a:stretch>
              <a:fillRect/>
            </a:stretch>
          </a:blipFill>
        </p:spPr>
      </p:sp>
      <p:pic>
        <p:nvPicPr>
          <p:cNvPr id="20" name="Picture 4" descr="A diagram of a computer network&#10;&#10;Description automatically generate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4724400" y="2686050"/>
            <a:ext cx="6069965" cy="3803015"/>
          </a:xfrm>
          <a:prstGeom prst="rect">
            <a:avLst/>
          </a:prstGeom>
          <a:noFill/>
          <a:ln>
            <a:noFill/>
          </a:ln>
        </p:spPr>
      </p:pic>
      <p:sp>
        <p:nvSpPr>
          <p:cNvPr id="100" name="Text Box 99"/>
          <p:cNvSpPr txBox="1"/>
          <p:nvPr/>
        </p:nvSpPr>
        <p:spPr>
          <a:xfrm>
            <a:off x="4876800" y="6496050"/>
            <a:ext cx="5990590" cy="736600"/>
          </a:xfrm>
          <a:prstGeom prst="rect">
            <a:avLst/>
          </a:prstGeom>
          <a:noFill/>
          <a:ln w="9525">
            <a:noFill/>
          </a:ln>
        </p:spPr>
        <p:txBody>
          <a:bodyPr>
            <a:noAutofit/>
          </a:bodyPr>
          <a:lstStyle/>
          <a:p>
            <a:pPr indent="0" algn="ctr"/>
            <a:r>
              <a:rPr lang="en-US" sz="2800" b="0" i="1">
                <a:latin typeface="Times New Roman" panose="02020603050405020304" charset="0"/>
                <a:cs typeface="等线" charset="0"/>
              </a:rPr>
              <a:t>Hình 2. Mô hình kết nối UART</a:t>
            </a:r>
          </a:p>
        </p:txBody>
      </p:sp>
      <p:sp>
        <p:nvSpPr>
          <p:cNvPr id="21" name="TextBox 12"/>
          <p:cNvSpPr txBox="1"/>
          <p:nvPr/>
        </p:nvSpPr>
        <p:spPr>
          <a:xfrm>
            <a:off x="533400" y="1238250"/>
            <a:ext cx="14599920" cy="1391285"/>
          </a:xfrm>
          <a:prstGeom prst="rect">
            <a:avLst/>
          </a:prstGeom>
        </p:spPr>
        <p:txBody>
          <a:bodyPr wrap="square" lIns="0" tIns="0" rIns="0" bIns="0" rtlCol="0" anchor="t">
            <a:noAutofit/>
          </a:bodyPr>
          <a:lstStyle/>
          <a:p>
            <a:pPr algn="l">
              <a:lnSpc>
                <a:spcPts val="3000"/>
              </a:lnSpc>
            </a:pPr>
            <a:r>
              <a:rPr lang="en-US" sz="2000" dirty="0">
                <a:solidFill>
                  <a:srgbClr val="000000"/>
                </a:solidFill>
                <a:latin typeface="Times New Roman" panose="02020603050405020304" charset="0"/>
                <a:cs typeface="Times New Roman" panose="02020603050405020304" charset="0"/>
              </a:rPr>
              <a:t>- Hai </a:t>
            </a:r>
            <a:r>
              <a:rPr lang="en-US" sz="2000" dirty="0" err="1">
                <a:solidFill>
                  <a:srgbClr val="000000"/>
                </a:solidFill>
                <a:latin typeface="Times New Roman" panose="02020603050405020304" charset="0"/>
                <a:cs typeface="Times New Roman" panose="02020603050405020304" charset="0"/>
              </a:rPr>
              <a:t>đường</a:t>
            </a:r>
            <a:r>
              <a:rPr lang="en-US" sz="2000" dirty="0">
                <a:solidFill>
                  <a:srgbClr val="000000"/>
                </a:solidFill>
                <a:latin typeface="Times New Roman" panose="02020603050405020304" charset="0"/>
                <a:cs typeface="Times New Roman" panose="02020603050405020304" charset="0"/>
              </a:rPr>
              <a:t> </a:t>
            </a:r>
            <a:r>
              <a:rPr lang="en-US" sz="2000" dirty="0" err="1">
                <a:solidFill>
                  <a:srgbClr val="000000"/>
                </a:solidFill>
                <a:latin typeface="Times New Roman" panose="02020603050405020304" charset="0"/>
                <a:cs typeface="Times New Roman" panose="02020603050405020304" charset="0"/>
              </a:rPr>
              <a:t>dây</a:t>
            </a:r>
            <a:r>
              <a:rPr lang="en-US" sz="2000" dirty="0">
                <a:solidFill>
                  <a:srgbClr val="000000"/>
                </a:solidFill>
                <a:latin typeface="Times New Roman" panose="02020603050405020304" charset="0"/>
                <a:cs typeface="Times New Roman" panose="02020603050405020304" charset="0"/>
              </a:rPr>
              <a:t> </a:t>
            </a:r>
            <a:r>
              <a:rPr lang="en-US" sz="2000" dirty="0" err="1">
                <a:solidFill>
                  <a:srgbClr val="000000"/>
                </a:solidFill>
                <a:latin typeface="Times New Roman" panose="02020603050405020304" charset="0"/>
                <a:cs typeface="Times New Roman" panose="02020603050405020304" charset="0"/>
              </a:rPr>
              <a:t>mà</a:t>
            </a:r>
            <a:r>
              <a:rPr lang="en-US" sz="2000" dirty="0">
                <a:solidFill>
                  <a:srgbClr val="000000"/>
                </a:solidFill>
                <a:latin typeface="Times New Roman" panose="02020603050405020304" charset="0"/>
                <a:cs typeface="Times New Roman" panose="02020603050405020304" charset="0"/>
              </a:rPr>
              <a:t> </a:t>
            </a:r>
            <a:r>
              <a:rPr lang="en-US" sz="2000" dirty="0" err="1">
                <a:solidFill>
                  <a:srgbClr val="000000"/>
                </a:solidFill>
                <a:latin typeface="Times New Roman" panose="02020603050405020304" charset="0"/>
                <a:cs typeface="Times New Roman" panose="02020603050405020304" charset="0"/>
              </a:rPr>
              <a:t>mỗi</a:t>
            </a:r>
            <a:r>
              <a:rPr lang="en-US" sz="2000" dirty="0">
                <a:solidFill>
                  <a:srgbClr val="000000"/>
                </a:solidFill>
                <a:latin typeface="Times New Roman" panose="02020603050405020304" charset="0"/>
                <a:cs typeface="Times New Roman" panose="02020603050405020304" charset="0"/>
              </a:rPr>
              <a:t> </a:t>
            </a:r>
            <a:r>
              <a:rPr lang="en-US" sz="2000" dirty="0" err="1">
                <a:solidFill>
                  <a:srgbClr val="000000"/>
                </a:solidFill>
                <a:latin typeface="Times New Roman" panose="02020603050405020304" charset="0"/>
                <a:cs typeface="Times New Roman" panose="02020603050405020304" charset="0"/>
              </a:rPr>
              <a:t>thiết</a:t>
            </a:r>
            <a:r>
              <a:rPr lang="en-US" sz="2000" dirty="0">
                <a:solidFill>
                  <a:srgbClr val="000000"/>
                </a:solidFill>
                <a:latin typeface="Times New Roman" panose="02020603050405020304" charset="0"/>
                <a:cs typeface="Times New Roman" panose="02020603050405020304" charset="0"/>
              </a:rPr>
              <a:t> </a:t>
            </a:r>
            <a:r>
              <a:rPr lang="en-US" sz="2000" dirty="0" err="1">
                <a:solidFill>
                  <a:srgbClr val="000000"/>
                </a:solidFill>
                <a:latin typeface="Times New Roman" panose="02020603050405020304" charset="0"/>
                <a:cs typeface="Times New Roman" panose="02020603050405020304" charset="0"/>
              </a:rPr>
              <a:t>bị</a:t>
            </a:r>
            <a:r>
              <a:rPr lang="en-US" sz="2000" dirty="0">
                <a:solidFill>
                  <a:srgbClr val="000000"/>
                </a:solidFill>
                <a:latin typeface="Times New Roman" panose="02020603050405020304" charset="0"/>
                <a:cs typeface="Times New Roman" panose="02020603050405020304" charset="0"/>
              </a:rPr>
              <a:t> UART </a:t>
            </a:r>
            <a:r>
              <a:rPr lang="en-US" sz="2000" dirty="0" err="1">
                <a:solidFill>
                  <a:srgbClr val="000000"/>
                </a:solidFill>
                <a:latin typeface="Times New Roman" panose="02020603050405020304" charset="0"/>
                <a:cs typeface="Times New Roman" panose="02020603050405020304" charset="0"/>
              </a:rPr>
              <a:t>sử</a:t>
            </a:r>
            <a:r>
              <a:rPr lang="en-US" sz="2000" dirty="0">
                <a:solidFill>
                  <a:srgbClr val="000000"/>
                </a:solidFill>
                <a:latin typeface="Times New Roman" panose="02020603050405020304" charset="0"/>
                <a:cs typeface="Times New Roman" panose="02020603050405020304" charset="0"/>
              </a:rPr>
              <a:t> </a:t>
            </a:r>
            <a:r>
              <a:rPr lang="en-US" sz="2000" dirty="0" err="1">
                <a:solidFill>
                  <a:srgbClr val="000000"/>
                </a:solidFill>
                <a:latin typeface="Times New Roman" panose="02020603050405020304" charset="0"/>
                <a:cs typeface="Times New Roman" panose="02020603050405020304" charset="0"/>
              </a:rPr>
              <a:t>dụng</a:t>
            </a:r>
            <a:r>
              <a:rPr lang="en-US" sz="2000" dirty="0">
                <a:solidFill>
                  <a:srgbClr val="000000"/>
                </a:solidFill>
                <a:latin typeface="Times New Roman" panose="02020603050405020304" charset="0"/>
                <a:cs typeface="Times New Roman" panose="02020603050405020304" charset="0"/>
              </a:rPr>
              <a:t> </a:t>
            </a:r>
            <a:r>
              <a:rPr lang="en-US" sz="2000" dirty="0" err="1">
                <a:solidFill>
                  <a:srgbClr val="000000"/>
                </a:solidFill>
                <a:latin typeface="Times New Roman" panose="02020603050405020304" charset="0"/>
                <a:cs typeface="Times New Roman" panose="02020603050405020304" charset="0"/>
              </a:rPr>
              <a:t>để</a:t>
            </a:r>
            <a:r>
              <a:rPr lang="en-US" sz="2000" dirty="0">
                <a:solidFill>
                  <a:srgbClr val="000000"/>
                </a:solidFill>
                <a:latin typeface="Times New Roman" panose="02020603050405020304" charset="0"/>
                <a:cs typeface="Times New Roman" panose="02020603050405020304" charset="0"/>
              </a:rPr>
              <a:t> </a:t>
            </a:r>
            <a:r>
              <a:rPr lang="en-US" sz="2000" dirty="0" err="1">
                <a:solidFill>
                  <a:srgbClr val="000000"/>
                </a:solidFill>
                <a:latin typeface="Times New Roman" panose="02020603050405020304" charset="0"/>
                <a:cs typeface="Times New Roman" panose="02020603050405020304" charset="0"/>
              </a:rPr>
              <a:t>truyền</a:t>
            </a:r>
            <a:r>
              <a:rPr lang="en-US" sz="2000" dirty="0">
                <a:solidFill>
                  <a:srgbClr val="000000"/>
                </a:solidFill>
                <a:latin typeface="Times New Roman" panose="02020603050405020304" charset="0"/>
                <a:cs typeface="Times New Roman" panose="02020603050405020304" charset="0"/>
              </a:rPr>
              <a:t> </a:t>
            </a:r>
            <a:r>
              <a:rPr lang="en-US" sz="2000" dirty="0" err="1">
                <a:solidFill>
                  <a:srgbClr val="000000"/>
                </a:solidFill>
                <a:latin typeface="Times New Roman" panose="02020603050405020304" charset="0"/>
                <a:cs typeface="Times New Roman" panose="02020603050405020304" charset="0"/>
              </a:rPr>
              <a:t>dữ</a:t>
            </a:r>
            <a:r>
              <a:rPr lang="en-US" sz="2000" dirty="0">
                <a:solidFill>
                  <a:srgbClr val="000000"/>
                </a:solidFill>
                <a:latin typeface="Times New Roman" panose="02020603050405020304" charset="0"/>
                <a:cs typeface="Times New Roman" panose="02020603050405020304" charset="0"/>
              </a:rPr>
              <a:t> </a:t>
            </a:r>
            <a:r>
              <a:rPr lang="en-US" sz="2000" dirty="0" err="1">
                <a:solidFill>
                  <a:srgbClr val="000000"/>
                </a:solidFill>
                <a:latin typeface="Times New Roman" panose="02020603050405020304" charset="0"/>
                <a:cs typeface="Times New Roman" panose="02020603050405020304" charset="0"/>
              </a:rPr>
              <a:t>liệu</a:t>
            </a:r>
            <a:r>
              <a:rPr lang="en-US" sz="2000" dirty="0">
                <a:solidFill>
                  <a:srgbClr val="000000"/>
                </a:solidFill>
                <a:latin typeface="Times New Roman" panose="02020603050405020304" charset="0"/>
                <a:cs typeface="Times New Roman" panose="02020603050405020304" charset="0"/>
              </a:rPr>
              <a:t> </a:t>
            </a:r>
            <a:r>
              <a:rPr lang="en-US" sz="2000" dirty="0" err="1">
                <a:solidFill>
                  <a:srgbClr val="000000"/>
                </a:solidFill>
                <a:latin typeface="Times New Roman" panose="02020603050405020304" charset="0"/>
                <a:cs typeface="Times New Roman" panose="02020603050405020304" charset="0"/>
              </a:rPr>
              <a:t>đó</a:t>
            </a:r>
            <a:r>
              <a:rPr lang="en-US" sz="2000" dirty="0">
                <a:solidFill>
                  <a:srgbClr val="000000"/>
                </a:solidFill>
                <a:latin typeface="Times New Roman" panose="02020603050405020304" charset="0"/>
                <a:cs typeface="Times New Roman" panose="02020603050405020304" charset="0"/>
              </a:rPr>
              <a:t> </a:t>
            </a:r>
            <a:r>
              <a:rPr lang="en-US" sz="2000" dirty="0" err="1">
                <a:solidFill>
                  <a:srgbClr val="000000"/>
                </a:solidFill>
                <a:latin typeface="Times New Roman" panose="02020603050405020304" charset="0"/>
                <a:cs typeface="Times New Roman" panose="02020603050405020304" charset="0"/>
              </a:rPr>
              <a:t>là</a:t>
            </a:r>
            <a:r>
              <a:rPr lang="en-US" sz="2000" dirty="0">
                <a:solidFill>
                  <a:srgbClr val="000000"/>
                </a:solidFill>
                <a:latin typeface="Times New Roman" panose="02020603050405020304" charset="0"/>
                <a:cs typeface="Times New Roman" panose="02020603050405020304" charset="0"/>
              </a:rPr>
              <a:t>:</a:t>
            </a:r>
          </a:p>
          <a:p>
            <a:pPr algn="l">
              <a:lnSpc>
                <a:spcPts val="3000"/>
              </a:lnSpc>
            </a:pPr>
            <a:r>
              <a:rPr lang="en-US" sz="2000" dirty="0">
                <a:solidFill>
                  <a:srgbClr val="000000"/>
                </a:solidFill>
                <a:latin typeface="Times New Roman" panose="02020603050405020304" charset="0"/>
                <a:cs typeface="Times New Roman" panose="02020603050405020304" charset="0"/>
              </a:rPr>
              <a:t>	+ Transmitter (Tx)</a:t>
            </a:r>
          </a:p>
          <a:p>
            <a:pPr algn="l">
              <a:lnSpc>
                <a:spcPts val="3000"/>
              </a:lnSpc>
            </a:pPr>
            <a:r>
              <a:rPr lang="en-US" sz="2000" dirty="0">
                <a:solidFill>
                  <a:srgbClr val="000000"/>
                </a:solidFill>
                <a:latin typeface="Times New Roman" panose="02020603050405020304" charset="0"/>
                <a:cs typeface="Times New Roman" panose="02020603050405020304" charset="0"/>
              </a:rPr>
              <a:t>	+ Receiver (Rx)</a:t>
            </a:r>
          </a:p>
        </p:txBody>
      </p:sp>
      <p:sp>
        <p:nvSpPr>
          <p:cNvPr id="5" name="TextBox 4">
            <a:extLst>
              <a:ext uri="{FF2B5EF4-FFF2-40B4-BE49-F238E27FC236}">
                <a16:creationId xmlns:a16="http://schemas.microsoft.com/office/drawing/2014/main" id="{600305A3-E190-3649-A83F-7F72C5D3C78D}"/>
              </a:ext>
            </a:extLst>
          </p:cNvPr>
          <p:cNvSpPr txBox="1"/>
          <p:nvPr/>
        </p:nvSpPr>
        <p:spPr>
          <a:xfrm>
            <a:off x="88566" y="240496"/>
            <a:ext cx="4788234" cy="646331"/>
          </a:xfrm>
          <a:prstGeom prst="rect">
            <a:avLst/>
          </a:prstGeom>
          <a:noFill/>
        </p:spPr>
        <p:txBody>
          <a:bodyPr wrap="none" rtlCol="0">
            <a:spAutoFit/>
          </a:bodyPr>
          <a:lstStyle/>
          <a:p>
            <a:r>
              <a:rPr lang="en-US" sz="3600" b="1" dirty="0">
                <a:solidFill>
                  <a:srgbClr val="FF0000"/>
                </a:solidFill>
              </a:rPr>
              <a:t>CHUẨN GIAO TIẾP UART</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12"/>
          <p:cNvSpPr txBox="1"/>
          <p:nvPr/>
        </p:nvSpPr>
        <p:spPr>
          <a:xfrm>
            <a:off x="533400" y="1466850"/>
            <a:ext cx="14599920" cy="3105785"/>
          </a:xfrm>
          <a:prstGeom prst="rect">
            <a:avLst/>
          </a:prstGeom>
        </p:spPr>
        <p:txBody>
          <a:bodyPr wrap="square" lIns="0" tIns="0" rIns="0" bIns="0" rtlCol="0" anchor="t">
            <a:noAutofit/>
          </a:bodyPr>
          <a:lstStyle/>
          <a:p>
            <a:pPr>
              <a:lnSpc>
                <a:spcPts val="3000"/>
              </a:lnSpc>
            </a:pPr>
            <a:r>
              <a:rPr lang="en-US" sz="2400">
                <a:solidFill>
                  <a:srgbClr val="000000"/>
                </a:solidFill>
                <a:latin typeface="Times New Roman" panose="02020603050405020304" charset="0"/>
                <a:cs typeface="Times New Roman" panose="02020603050405020304" charset="0"/>
              </a:rPr>
              <a:t>Giao tiếp UART là quá trình truyền và nhận dữ liệu không đồng bộ giữa hai thiết bị thông qua hai đường truyền dữ liệu: Transmitter (Tx) và Receiver (Rx). Quá trình này bắt đầu khi dữ liệu được truyền từ một bus dữ liệu, như CPU, bộ nhớ hoặc vi điều khiển, đến UART. Dữ liệu được chuyển từ bus dữ liệu đến UART ở dạng song song. UART sau đó thêm các bit start, bit chẵn lẻ và bit stop vào dữ liệu để tạo thành một gói dữ liệu. Gói dữ liệu được truyền ra nối tiếp từng bit tại chân Tx của UART và được nhận đọc từng bit tại chân Rx của nó. Sau khi nhận gói dữ liệu, UART chuyển đổi dữ liệu từ dạng nối tiếp trở lại dạng song song và loại bỏ các bit start, bit chẵn lẻ và bit stop. Cuối cùng, UART nhận chuyển gói dữ liệu song song vào bus dữ liệu ở đầu nhận.</a:t>
            </a:r>
          </a:p>
        </p:txBody>
      </p:sp>
      <p:pic>
        <p:nvPicPr>
          <p:cNvPr id="3" name="Picture 2"/>
          <p:cNvPicPr/>
          <p:nvPr/>
        </p:nvPicPr>
        <p:blipFill>
          <a:blip r:embed="rId2"/>
          <a:stretch>
            <a:fillRect/>
          </a:stretch>
        </p:blipFill>
        <p:spPr>
          <a:xfrm>
            <a:off x="4191000" y="4591050"/>
            <a:ext cx="5902325" cy="3092450"/>
          </a:xfrm>
          <a:prstGeom prst="rect">
            <a:avLst/>
          </a:prstGeom>
          <a:noFill/>
          <a:ln w="9525">
            <a:noFill/>
          </a:ln>
        </p:spPr>
      </p:pic>
      <p:sp>
        <p:nvSpPr>
          <p:cNvPr id="2" name="TextBox 1">
            <a:extLst>
              <a:ext uri="{FF2B5EF4-FFF2-40B4-BE49-F238E27FC236}">
                <a16:creationId xmlns:a16="http://schemas.microsoft.com/office/drawing/2014/main" id="{7C2133F2-1EF3-5187-1109-29C5CF819076}"/>
              </a:ext>
            </a:extLst>
          </p:cNvPr>
          <p:cNvSpPr txBox="1"/>
          <p:nvPr/>
        </p:nvSpPr>
        <p:spPr>
          <a:xfrm>
            <a:off x="88566" y="240496"/>
            <a:ext cx="4788234" cy="646331"/>
          </a:xfrm>
          <a:prstGeom prst="rect">
            <a:avLst/>
          </a:prstGeom>
          <a:noFill/>
        </p:spPr>
        <p:txBody>
          <a:bodyPr wrap="none" rtlCol="0">
            <a:spAutoFit/>
          </a:bodyPr>
          <a:lstStyle/>
          <a:p>
            <a:r>
              <a:rPr lang="en-US" sz="3600" b="1" dirty="0">
                <a:solidFill>
                  <a:srgbClr val="FF0000"/>
                </a:solidFill>
              </a:rPr>
              <a:t>CHUẨN GIAO TIẾP UART</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4"/>
          <p:cNvSpPr/>
          <p:nvPr/>
        </p:nvSpPr>
        <p:spPr>
          <a:xfrm rot="-2700000">
            <a:off x="512610" y="1369613"/>
            <a:ext cx="1370431" cy="1370431"/>
          </a:xfrm>
          <a:custGeom>
            <a:avLst/>
            <a:gdLst/>
            <a:ahLst/>
            <a:cxnLst/>
            <a:rect l="l" t="t" r="r" b="b"/>
            <a:pathLst>
              <a:path w="1370431" h="1370431">
                <a:moveTo>
                  <a:pt x="0" y="0"/>
                </a:moveTo>
                <a:lnTo>
                  <a:pt x="1370431" y="0"/>
                </a:lnTo>
                <a:lnTo>
                  <a:pt x="1370431" y="1370431"/>
                </a:lnTo>
                <a:lnTo>
                  <a:pt x="0" y="1370431"/>
                </a:lnTo>
                <a:lnTo>
                  <a:pt x="0" y="0"/>
                </a:lnTo>
                <a:close/>
              </a:path>
            </a:pathLst>
          </a:custGeom>
          <a:blipFill>
            <a:blip r:embed="rId2"/>
            <a:stretch>
              <a:fillRect/>
            </a:stretch>
          </a:blipFill>
        </p:spPr>
      </p:sp>
      <p:sp>
        <p:nvSpPr>
          <p:cNvPr id="19" name="TextBox 11"/>
          <p:cNvSpPr txBox="1"/>
          <p:nvPr/>
        </p:nvSpPr>
        <p:spPr>
          <a:xfrm>
            <a:off x="457200" y="476250"/>
            <a:ext cx="13700125" cy="538480"/>
          </a:xfrm>
          <a:prstGeom prst="rect">
            <a:avLst/>
          </a:prstGeom>
        </p:spPr>
        <p:txBody>
          <a:bodyPr wrap="square" lIns="0" tIns="0" rIns="0" bIns="0" rtlCol="0" anchor="t">
            <a:spAutoFit/>
          </a:bodyPr>
          <a:lstStyle/>
          <a:p>
            <a:pPr>
              <a:lnSpc>
                <a:spcPts val="4200"/>
              </a:lnSpc>
            </a:pPr>
            <a:r>
              <a:rPr lang="en-US" sz="3500">
                <a:solidFill>
                  <a:srgbClr val="DC2F02"/>
                </a:solidFill>
                <a:latin typeface="Open Sans Bold"/>
              </a:rPr>
              <a:t>Giao thức truyền thông không dây</a:t>
            </a:r>
          </a:p>
        </p:txBody>
      </p:sp>
      <p:sp>
        <p:nvSpPr>
          <p:cNvPr id="16" name="TextBox 12"/>
          <p:cNvSpPr txBox="1"/>
          <p:nvPr/>
        </p:nvSpPr>
        <p:spPr>
          <a:xfrm>
            <a:off x="2438400" y="1497965"/>
            <a:ext cx="12147550" cy="1123950"/>
          </a:xfrm>
          <a:prstGeom prst="rect">
            <a:avLst/>
          </a:prstGeom>
        </p:spPr>
        <p:txBody>
          <a:bodyPr wrap="square" lIns="0" tIns="0" rIns="0" bIns="0" rtlCol="0" anchor="t">
            <a:noAutofit/>
          </a:bodyPr>
          <a:lstStyle/>
          <a:p>
            <a:pPr>
              <a:lnSpc>
                <a:spcPts val="3000"/>
              </a:lnSpc>
            </a:pPr>
            <a:r>
              <a:rPr lang="en-US" sz="2000" dirty="0">
                <a:solidFill>
                  <a:srgbClr val="000000"/>
                </a:solidFill>
                <a:latin typeface="Times New Roman" panose="02020603050405020304" charset="0"/>
                <a:cs typeface="Times New Roman" panose="02020603050405020304" charset="0"/>
              </a:rPr>
              <a:t>Giao </a:t>
            </a:r>
            <a:r>
              <a:rPr lang="en-US" sz="2000" dirty="0" err="1">
                <a:solidFill>
                  <a:srgbClr val="000000"/>
                </a:solidFill>
                <a:latin typeface="Times New Roman" panose="02020603050405020304" charset="0"/>
                <a:cs typeface="Times New Roman" panose="02020603050405020304" charset="0"/>
              </a:rPr>
              <a:t>thức</a:t>
            </a:r>
            <a:r>
              <a:rPr lang="en-US" sz="2000" dirty="0">
                <a:solidFill>
                  <a:srgbClr val="000000"/>
                </a:solidFill>
                <a:latin typeface="Times New Roman" panose="02020603050405020304" charset="0"/>
                <a:cs typeface="Times New Roman" panose="02020603050405020304" charset="0"/>
              </a:rPr>
              <a:t> </a:t>
            </a:r>
            <a:r>
              <a:rPr lang="en-US" sz="2000" dirty="0" err="1">
                <a:solidFill>
                  <a:srgbClr val="000000"/>
                </a:solidFill>
                <a:latin typeface="Times New Roman" panose="02020603050405020304" charset="0"/>
                <a:cs typeface="Times New Roman" panose="02020603050405020304" charset="0"/>
              </a:rPr>
              <a:t>truyền</a:t>
            </a:r>
            <a:r>
              <a:rPr lang="en-US" sz="2000" dirty="0">
                <a:solidFill>
                  <a:srgbClr val="000000"/>
                </a:solidFill>
                <a:latin typeface="Times New Roman" panose="02020603050405020304" charset="0"/>
                <a:cs typeface="Times New Roman" panose="02020603050405020304" charset="0"/>
              </a:rPr>
              <a:t> </a:t>
            </a:r>
            <a:r>
              <a:rPr lang="en-US" sz="2000" dirty="0" err="1">
                <a:solidFill>
                  <a:srgbClr val="000000"/>
                </a:solidFill>
                <a:latin typeface="Times New Roman" panose="02020603050405020304" charset="0"/>
                <a:cs typeface="Times New Roman" panose="02020603050405020304" charset="0"/>
              </a:rPr>
              <a:t>thông</a:t>
            </a:r>
            <a:r>
              <a:rPr lang="en-US" sz="2000" dirty="0">
                <a:solidFill>
                  <a:srgbClr val="000000"/>
                </a:solidFill>
                <a:latin typeface="Times New Roman" panose="02020603050405020304" charset="0"/>
                <a:cs typeface="Times New Roman" panose="02020603050405020304" charset="0"/>
              </a:rPr>
              <a:t> </a:t>
            </a:r>
            <a:r>
              <a:rPr lang="en-US" sz="2000" dirty="0" err="1">
                <a:solidFill>
                  <a:srgbClr val="000000"/>
                </a:solidFill>
                <a:latin typeface="Times New Roman" panose="02020603050405020304" charset="0"/>
                <a:cs typeface="Times New Roman" panose="02020603050405020304" charset="0"/>
              </a:rPr>
              <a:t>không</a:t>
            </a:r>
            <a:r>
              <a:rPr lang="en-US" sz="2000" dirty="0">
                <a:solidFill>
                  <a:srgbClr val="000000"/>
                </a:solidFill>
                <a:latin typeface="Times New Roman" panose="02020603050405020304" charset="0"/>
                <a:cs typeface="Times New Roman" panose="02020603050405020304" charset="0"/>
              </a:rPr>
              <a:t> </a:t>
            </a:r>
            <a:r>
              <a:rPr lang="en-US" sz="2000" dirty="0" err="1">
                <a:solidFill>
                  <a:srgbClr val="000000"/>
                </a:solidFill>
                <a:latin typeface="Times New Roman" panose="02020603050405020304" charset="0"/>
                <a:cs typeface="Times New Roman" panose="02020603050405020304" charset="0"/>
              </a:rPr>
              <a:t>dây</a:t>
            </a:r>
            <a:r>
              <a:rPr lang="en-US" sz="2000" dirty="0">
                <a:solidFill>
                  <a:srgbClr val="000000"/>
                </a:solidFill>
                <a:latin typeface="Times New Roman" panose="02020603050405020304" charset="0"/>
                <a:cs typeface="Times New Roman" panose="02020603050405020304" charset="0"/>
              </a:rPr>
              <a:t> </a:t>
            </a:r>
            <a:r>
              <a:rPr lang="en-US" sz="2000" dirty="0" err="1">
                <a:solidFill>
                  <a:srgbClr val="000000"/>
                </a:solidFill>
                <a:latin typeface="Times New Roman" panose="02020603050405020304" charset="0"/>
                <a:cs typeface="Times New Roman" panose="02020603050405020304" charset="0"/>
              </a:rPr>
              <a:t>của</a:t>
            </a:r>
            <a:r>
              <a:rPr lang="en-US" sz="2000" dirty="0">
                <a:solidFill>
                  <a:srgbClr val="000000"/>
                </a:solidFill>
                <a:latin typeface="Times New Roman" panose="02020603050405020304" charset="0"/>
                <a:cs typeface="Times New Roman" panose="02020603050405020304" charset="0"/>
              </a:rPr>
              <a:t> module SIM900A. Module SIM900A </a:t>
            </a:r>
            <a:r>
              <a:rPr lang="en-US" sz="2000" dirty="0" err="1">
                <a:solidFill>
                  <a:srgbClr val="000000"/>
                </a:solidFill>
                <a:latin typeface="Times New Roman" panose="02020603050405020304" charset="0"/>
                <a:cs typeface="Times New Roman" panose="02020603050405020304" charset="0"/>
              </a:rPr>
              <a:t>sử</a:t>
            </a:r>
            <a:r>
              <a:rPr lang="en-US" sz="2000" dirty="0">
                <a:solidFill>
                  <a:srgbClr val="000000"/>
                </a:solidFill>
                <a:latin typeface="Times New Roman" panose="02020603050405020304" charset="0"/>
                <a:cs typeface="Times New Roman" panose="02020603050405020304" charset="0"/>
              </a:rPr>
              <a:t> </a:t>
            </a:r>
            <a:r>
              <a:rPr lang="en-US" sz="2000" dirty="0" err="1">
                <a:solidFill>
                  <a:srgbClr val="000000"/>
                </a:solidFill>
                <a:latin typeface="Times New Roman" panose="02020603050405020304" charset="0"/>
                <a:cs typeface="Times New Roman" panose="02020603050405020304" charset="0"/>
              </a:rPr>
              <a:t>dụng</a:t>
            </a:r>
            <a:r>
              <a:rPr lang="en-US" sz="2000" dirty="0">
                <a:solidFill>
                  <a:srgbClr val="000000"/>
                </a:solidFill>
                <a:latin typeface="Times New Roman" panose="02020603050405020304" charset="0"/>
                <a:cs typeface="Times New Roman" panose="02020603050405020304" charset="0"/>
              </a:rPr>
              <a:t> </a:t>
            </a:r>
            <a:r>
              <a:rPr lang="en-US" sz="2000" dirty="0" err="1">
                <a:solidFill>
                  <a:srgbClr val="000000"/>
                </a:solidFill>
                <a:latin typeface="Times New Roman" panose="02020603050405020304" charset="0"/>
                <a:cs typeface="Times New Roman" panose="02020603050405020304" charset="0"/>
              </a:rPr>
              <a:t>hai</a:t>
            </a:r>
            <a:r>
              <a:rPr lang="en-US" sz="2000" dirty="0">
                <a:solidFill>
                  <a:srgbClr val="000000"/>
                </a:solidFill>
                <a:latin typeface="Times New Roman" panose="02020603050405020304" charset="0"/>
                <a:cs typeface="Times New Roman" panose="02020603050405020304" charset="0"/>
              </a:rPr>
              <a:t> </a:t>
            </a:r>
            <a:r>
              <a:rPr lang="en-US" sz="2000" dirty="0" err="1">
                <a:solidFill>
                  <a:srgbClr val="000000"/>
                </a:solidFill>
                <a:latin typeface="Times New Roman" panose="02020603050405020304" charset="0"/>
                <a:cs typeface="Times New Roman" panose="02020603050405020304" charset="0"/>
              </a:rPr>
              <a:t>giao</a:t>
            </a:r>
            <a:r>
              <a:rPr lang="en-US" sz="2000" dirty="0">
                <a:solidFill>
                  <a:srgbClr val="000000"/>
                </a:solidFill>
                <a:latin typeface="Times New Roman" panose="02020603050405020304" charset="0"/>
                <a:cs typeface="Times New Roman" panose="02020603050405020304" charset="0"/>
              </a:rPr>
              <a:t> </a:t>
            </a:r>
            <a:r>
              <a:rPr lang="en-US" sz="2000" dirty="0" err="1">
                <a:solidFill>
                  <a:srgbClr val="000000"/>
                </a:solidFill>
                <a:latin typeface="Times New Roman" panose="02020603050405020304" charset="0"/>
                <a:cs typeface="Times New Roman" panose="02020603050405020304" charset="0"/>
              </a:rPr>
              <a:t>thức</a:t>
            </a:r>
            <a:r>
              <a:rPr lang="en-US" sz="2000" dirty="0">
                <a:solidFill>
                  <a:srgbClr val="000000"/>
                </a:solidFill>
                <a:latin typeface="Times New Roman" panose="02020603050405020304" charset="0"/>
                <a:cs typeface="Times New Roman" panose="02020603050405020304" charset="0"/>
              </a:rPr>
              <a:t> </a:t>
            </a:r>
            <a:r>
              <a:rPr lang="en-US" sz="2000" dirty="0" err="1">
                <a:solidFill>
                  <a:srgbClr val="000000"/>
                </a:solidFill>
                <a:latin typeface="Times New Roman" panose="02020603050405020304" charset="0"/>
                <a:cs typeface="Times New Roman" panose="02020603050405020304" charset="0"/>
              </a:rPr>
              <a:t>truyền</a:t>
            </a:r>
            <a:r>
              <a:rPr lang="en-US" sz="2000" dirty="0">
                <a:solidFill>
                  <a:srgbClr val="000000"/>
                </a:solidFill>
                <a:latin typeface="Times New Roman" panose="02020603050405020304" charset="0"/>
                <a:cs typeface="Times New Roman" panose="02020603050405020304" charset="0"/>
              </a:rPr>
              <a:t> </a:t>
            </a:r>
            <a:r>
              <a:rPr lang="en-US" sz="2000" dirty="0" err="1">
                <a:solidFill>
                  <a:srgbClr val="000000"/>
                </a:solidFill>
                <a:latin typeface="Times New Roman" panose="02020603050405020304" charset="0"/>
                <a:cs typeface="Times New Roman" panose="02020603050405020304" charset="0"/>
              </a:rPr>
              <a:t>thông</a:t>
            </a:r>
            <a:r>
              <a:rPr lang="en-US" sz="2000" dirty="0">
                <a:solidFill>
                  <a:srgbClr val="000000"/>
                </a:solidFill>
                <a:latin typeface="Times New Roman" panose="02020603050405020304" charset="0"/>
                <a:cs typeface="Times New Roman" panose="02020603050405020304" charset="0"/>
              </a:rPr>
              <a:t> </a:t>
            </a:r>
            <a:r>
              <a:rPr lang="en-US" sz="2000" dirty="0" err="1">
                <a:solidFill>
                  <a:srgbClr val="000000"/>
                </a:solidFill>
                <a:latin typeface="Times New Roman" panose="02020603050405020304" charset="0"/>
                <a:cs typeface="Times New Roman" panose="02020603050405020304" charset="0"/>
              </a:rPr>
              <a:t>không</a:t>
            </a:r>
            <a:r>
              <a:rPr lang="en-US" sz="2000" dirty="0">
                <a:solidFill>
                  <a:srgbClr val="000000"/>
                </a:solidFill>
                <a:latin typeface="Times New Roman" panose="02020603050405020304" charset="0"/>
                <a:cs typeface="Times New Roman" panose="02020603050405020304" charset="0"/>
              </a:rPr>
              <a:t> </a:t>
            </a:r>
            <a:r>
              <a:rPr lang="en-US" sz="2000" dirty="0" err="1">
                <a:solidFill>
                  <a:srgbClr val="000000"/>
                </a:solidFill>
                <a:latin typeface="Times New Roman" panose="02020603050405020304" charset="0"/>
                <a:cs typeface="Times New Roman" panose="02020603050405020304" charset="0"/>
              </a:rPr>
              <a:t>dây</a:t>
            </a:r>
            <a:r>
              <a:rPr lang="en-US" sz="2000" dirty="0">
                <a:solidFill>
                  <a:srgbClr val="000000"/>
                </a:solidFill>
                <a:latin typeface="Times New Roman" panose="02020603050405020304" charset="0"/>
                <a:cs typeface="Times New Roman" panose="02020603050405020304" charset="0"/>
              </a:rPr>
              <a:t> </a:t>
            </a:r>
            <a:r>
              <a:rPr lang="en-US" sz="2000" dirty="0" err="1">
                <a:solidFill>
                  <a:srgbClr val="000000"/>
                </a:solidFill>
                <a:latin typeface="Times New Roman" panose="02020603050405020304" charset="0"/>
                <a:cs typeface="Times New Roman" panose="02020603050405020304" charset="0"/>
              </a:rPr>
              <a:t>chính</a:t>
            </a:r>
            <a:r>
              <a:rPr lang="en-US" sz="2000" dirty="0">
                <a:solidFill>
                  <a:srgbClr val="000000"/>
                </a:solidFill>
                <a:latin typeface="Times New Roman" panose="02020603050405020304" charset="0"/>
                <a:cs typeface="Times New Roman" panose="02020603050405020304" charset="0"/>
              </a:rPr>
              <a:t>:</a:t>
            </a:r>
          </a:p>
        </p:txBody>
      </p:sp>
      <p:sp>
        <p:nvSpPr>
          <p:cNvPr id="8" name="Freeform 8"/>
          <p:cNvSpPr/>
          <p:nvPr/>
        </p:nvSpPr>
        <p:spPr>
          <a:xfrm>
            <a:off x="838165" y="1695169"/>
            <a:ext cx="729481" cy="729481"/>
          </a:xfrm>
          <a:custGeom>
            <a:avLst/>
            <a:gdLst/>
            <a:ahLst/>
            <a:cxnLst/>
            <a:rect l="l" t="t" r="r" b="b"/>
            <a:pathLst>
              <a:path w="729481" h="729481">
                <a:moveTo>
                  <a:pt x="0" y="0"/>
                </a:moveTo>
                <a:lnTo>
                  <a:pt x="729481" y="0"/>
                </a:lnTo>
                <a:lnTo>
                  <a:pt x="729481" y="729480"/>
                </a:lnTo>
                <a:lnTo>
                  <a:pt x="0" y="729480"/>
                </a:lnTo>
                <a:lnTo>
                  <a:pt x="0" y="0"/>
                </a:lnTo>
                <a:close/>
              </a:path>
            </a:pathLst>
          </a:custGeom>
          <a:blipFill>
            <a:blip r:embed="rId3"/>
            <a:stretch>
              <a:fillRect/>
            </a:stretch>
          </a:blipFill>
        </p:spPr>
      </p:sp>
      <p:sp>
        <p:nvSpPr>
          <p:cNvPr id="2" name="TextBox 12"/>
          <p:cNvSpPr txBox="1"/>
          <p:nvPr/>
        </p:nvSpPr>
        <p:spPr>
          <a:xfrm>
            <a:off x="2438400" y="2381250"/>
            <a:ext cx="12147550" cy="1123950"/>
          </a:xfrm>
          <a:prstGeom prst="rect">
            <a:avLst/>
          </a:prstGeom>
        </p:spPr>
        <p:txBody>
          <a:bodyPr wrap="square" lIns="0" tIns="0" rIns="0" bIns="0" rtlCol="0" anchor="t">
            <a:noAutofit/>
          </a:bodyPr>
          <a:lstStyle/>
          <a:p>
            <a:pPr>
              <a:lnSpc>
                <a:spcPts val="3000"/>
              </a:lnSpc>
            </a:pPr>
            <a:r>
              <a:rPr lang="en-US" sz="2000" dirty="0">
                <a:solidFill>
                  <a:srgbClr val="000000"/>
                </a:solidFill>
                <a:latin typeface="Times New Roman" panose="02020603050405020304" charset="0"/>
                <a:cs typeface="Times New Roman" panose="02020603050405020304" charset="0"/>
              </a:rPr>
              <a:t>1. GSM (Global System for Mobile Communications):</a:t>
            </a:r>
          </a:p>
          <a:p>
            <a:pPr>
              <a:lnSpc>
                <a:spcPts val="3000"/>
              </a:lnSpc>
            </a:pPr>
            <a:r>
              <a:rPr lang="en-US" sz="2000" dirty="0" err="1">
                <a:solidFill>
                  <a:srgbClr val="000000"/>
                </a:solidFill>
                <a:latin typeface="Times New Roman" panose="02020603050405020304" charset="0"/>
                <a:cs typeface="Times New Roman" panose="02020603050405020304" charset="0"/>
              </a:rPr>
              <a:t>Là</a:t>
            </a:r>
            <a:r>
              <a:rPr lang="en-US" sz="2000" dirty="0">
                <a:solidFill>
                  <a:srgbClr val="000000"/>
                </a:solidFill>
                <a:latin typeface="Times New Roman" panose="02020603050405020304" charset="0"/>
                <a:cs typeface="Times New Roman" panose="02020603050405020304" charset="0"/>
              </a:rPr>
              <a:t> </a:t>
            </a:r>
            <a:r>
              <a:rPr lang="en-US" sz="2000" dirty="0" err="1">
                <a:solidFill>
                  <a:srgbClr val="000000"/>
                </a:solidFill>
                <a:latin typeface="Times New Roman" panose="02020603050405020304" charset="0"/>
                <a:cs typeface="Times New Roman" panose="02020603050405020304" charset="0"/>
              </a:rPr>
              <a:t>giao</a:t>
            </a:r>
            <a:r>
              <a:rPr lang="en-US" sz="2000" dirty="0">
                <a:solidFill>
                  <a:srgbClr val="000000"/>
                </a:solidFill>
                <a:latin typeface="Times New Roman" panose="02020603050405020304" charset="0"/>
                <a:cs typeface="Times New Roman" panose="02020603050405020304" charset="0"/>
              </a:rPr>
              <a:t> </a:t>
            </a:r>
            <a:r>
              <a:rPr lang="en-US" sz="2000" dirty="0" err="1">
                <a:solidFill>
                  <a:srgbClr val="000000"/>
                </a:solidFill>
                <a:latin typeface="Times New Roman" panose="02020603050405020304" charset="0"/>
                <a:cs typeface="Times New Roman" panose="02020603050405020304" charset="0"/>
              </a:rPr>
              <a:t>thức</a:t>
            </a:r>
            <a:r>
              <a:rPr lang="en-US" sz="2000" dirty="0">
                <a:solidFill>
                  <a:srgbClr val="000000"/>
                </a:solidFill>
                <a:latin typeface="Times New Roman" panose="02020603050405020304" charset="0"/>
                <a:cs typeface="Times New Roman" panose="02020603050405020304" charset="0"/>
              </a:rPr>
              <a:t> </a:t>
            </a:r>
            <a:r>
              <a:rPr lang="en-US" sz="2000" dirty="0" err="1">
                <a:solidFill>
                  <a:srgbClr val="000000"/>
                </a:solidFill>
                <a:latin typeface="Times New Roman" panose="02020603050405020304" charset="0"/>
                <a:cs typeface="Times New Roman" panose="02020603050405020304" charset="0"/>
              </a:rPr>
              <a:t>mạng</a:t>
            </a:r>
            <a:r>
              <a:rPr lang="en-US" sz="2000" dirty="0">
                <a:solidFill>
                  <a:srgbClr val="000000"/>
                </a:solidFill>
                <a:latin typeface="Times New Roman" panose="02020603050405020304" charset="0"/>
                <a:cs typeface="Times New Roman" panose="02020603050405020304" charset="0"/>
              </a:rPr>
              <a:t> di </a:t>
            </a:r>
            <a:r>
              <a:rPr lang="en-US" sz="2000" dirty="0" err="1">
                <a:solidFill>
                  <a:srgbClr val="000000"/>
                </a:solidFill>
                <a:latin typeface="Times New Roman" panose="02020603050405020304" charset="0"/>
                <a:cs typeface="Times New Roman" panose="02020603050405020304" charset="0"/>
              </a:rPr>
              <a:t>động</a:t>
            </a:r>
            <a:r>
              <a:rPr lang="en-US" sz="2000" dirty="0">
                <a:solidFill>
                  <a:srgbClr val="000000"/>
                </a:solidFill>
                <a:latin typeface="Times New Roman" panose="02020603050405020304" charset="0"/>
                <a:cs typeface="Times New Roman" panose="02020603050405020304" charset="0"/>
              </a:rPr>
              <a:t> </a:t>
            </a:r>
            <a:r>
              <a:rPr lang="en-US" sz="2000" dirty="0" err="1">
                <a:solidFill>
                  <a:srgbClr val="000000"/>
                </a:solidFill>
                <a:latin typeface="Times New Roman" panose="02020603050405020304" charset="0"/>
                <a:cs typeface="Times New Roman" panose="02020603050405020304" charset="0"/>
              </a:rPr>
              <a:t>thế</a:t>
            </a:r>
            <a:r>
              <a:rPr lang="en-US" sz="2000" dirty="0">
                <a:solidFill>
                  <a:srgbClr val="000000"/>
                </a:solidFill>
                <a:latin typeface="Times New Roman" panose="02020603050405020304" charset="0"/>
                <a:cs typeface="Times New Roman" panose="02020603050405020304" charset="0"/>
              </a:rPr>
              <a:t> </a:t>
            </a:r>
            <a:r>
              <a:rPr lang="en-US" sz="2000" dirty="0" err="1">
                <a:solidFill>
                  <a:srgbClr val="000000"/>
                </a:solidFill>
                <a:latin typeface="Times New Roman" panose="02020603050405020304" charset="0"/>
                <a:cs typeface="Times New Roman" panose="02020603050405020304" charset="0"/>
              </a:rPr>
              <a:t>hệ</a:t>
            </a:r>
            <a:r>
              <a:rPr lang="en-US" sz="2000" dirty="0">
                <a:solidFill>
                  <a:srgbClr val="000000"/>
                </a:solidFill>
                <a:latin typeface="Times New Roman" panose="02020603050405020304" charset="0"/>
                <a:cs typeface="Times New Roman" panose="02020603050405020304" charset="0"/>
              </a:rPr>
              <a:t> </a:t>
            </a:r>
            <a:r>
              <a:rPr lang="en-US" sz="2000" dirty="0" err="1">
                <a:solidFill>
                  <a:srgbClr val="000000"/>
                </a:solidFill>
                <a:latin typeface="Times New Roman" panose="02020603050405020304" charset="0"/>
                <a:cs typeface="Times New Roman" panose="02020603050405020304" charset="0"/>
              </a:rPr>
              <a:t>thứ</a:t>
            </a:r>
            <a:r>
              <a:rPr lang="en-US" sz="2000" dirty="0">
                <a:solidFill>
                  <a:srgbClr val="000000"/>
                </a:solidFill>
                <a:latin typeface="Times New Roman" panose="02020603050405020304" charset="0"/>
                <a:cs typeface="Times New Roman" panose="02020603050405020304" charset="0"/>
              </a:rPr>
              <a:t> </a:t>
            </a:r>
            <a:r>
              <a:rPr lang="en-US" sz="2000" dirty="0" err="1">
                <a:solidFill>
                  <a:srgbClr val="000000"/>
                </a:solidFill>
                <a:latin typeface="Times New Roman" panose="02020603050405020304" charset="0"/>
                <a:cs typeface="Times New Roman" panose="02020603050405020304" charset="0"/>
              </a:rPr>
              <a:t>hai</a:t>
            </a:r>
            <a:r>
              <a:rPr lang="en-US" sz="2000" dirty="0">
                <a:solidFill>
                  <a:srgbClr val="000000"/>
                </a:solidFill>
                <a:latin typeface="Times New Roman" panose="02020603050405020304" charset="0"/>
                <a:cs typeface="Times New Roman" panose="02020603050405020304" charset="0"/>
              </a:rPr>
              <a:t> (2G) </a:t>
            </a:r>
            <a:r>
              <a:rPr lang="en-US" sz="2000" dirty="0" err="1">
                <a:solidFill>
                  <a:srgbClr val="000000"/>
                </a:solidFill>
                <a:latin typeface="Times New Roman" panose="02020603050405020304" charset="0"/>
                <a:cs typeface="Times New Roman" panose="02020603050405020304" charset="0"/>
              </a:rPr>
              <a:t>được</a:t>
            </a:r>
            <a:r>
              <a:rPr lang="en-US" sz="2000" dirty="0">
                <a:solidFill>
                  <a:srgbClr val="000000"/>
                </a:solidFill>
                <a:latin typeface="Times New Roman" panose="02020603050405020304" charset="0"/>
                <a:cs typeface="Times New Roman" panose="02020603050405020304" charset="0"/>
              </a:rPr>
              <a:t> </a:t>
            </a:r>
            <a:r>
              <a:rPr lang="en-US" sz="2000" dirty="0" err="1">
                <a:solidFill>
                  <a:srgbClr val="000000"/>
                </a:solidFill>
                <a:latin typeface="Times New Roman" panose="02020603050405020304" charset="0"/>
                <a:cs typeface="Times New Roman" panose="02020603050405020304" charset="0"/>
              </a:rPr>
              <a:t>sử</a:t>
            </a:r>
            <a:r>
              <a:rPr lang="en-US" sz="2000" dirty="0">
                <a:solidFill>
                  <a:srgbClr val="000000"/>
                </a:solidFill>
                <a:latin typeface="Times New Roman" panose="02020603050405020304" charset="0"/>
                <a:cs typeface="Times New Roman" panose="02020603050405020304" charset="0"/>
              </a:rPr>
              <a:t> </a:t>
            </a:r>
            <a:r>
              <a:rPr lang="en-US" sz="2000" dirty="0" err="1">
                <a:solidFill>
                  <a:srgbClr val="000000"/>
                </a:solidFill>
                <a:latin typeface="Times New Roman" panose="02020603050405020304" charset="0"/>
                <a:cs typeface="Times New Roman" panose="02020603050405020304" charset="0"/>
              </a:rPr>
              <a:t>dụng</a:t>
            </a:r>
            <a:r>
              <a:rPr lang="en-US" sz="2000" dirty="0">
                <a:solidFill>
                  <a:srgbClr val="000000"/>
                </a:solidFill>
                <a:latin typeface="Times New Roman" panose="02020603050405020304" charset="0"/>
                <a:cs typeface="Times New Roman" panose="02020603050405020304" charset="0"/>
              </a:rPr>
              <a:t> </a:t>
            </a:r>
            <a:r>
              <a:rPr lang="en-US" sz="2000" dirty="0" err="1">
                <a:solidFill>
                  <a:srgbClr val="000000"/>
                </a:solidFill>
                <a:latin typeface="Times New Roman" panose="02020603050405020304" charset="0"/>
                <a:cs typeface="Times New Roman" panose="02020603050405020304" charset="0"/>
              </a:rPr>
              <a:t>phổ</a:t>
            </a:r>
            <a:r>
              <a:rPr lang="en-US" sz="2000" dirty="0">
                <a:solidFill>
                  <a:srgbClr val="000000"/>
                </a:solidFill>
                <a:latin typeface="Times New Roman" panose="02020603050405020304" charset="0"/>
                <a:cs typeface="Times New Roman" panose="02020603050405020304" charset="0"/>
              </a:rPr>
              <a:t> </a:t>
            </a:r>
            <a:r>
              <a:rPr lang="en-US" sz="2000" dirty="0" err="1">
                <a:solidFill>
                  <a:srgbClr val="000000"/>
                </a:solidFill>
                <a:latin typeface="Times New Roman" panose="02020603050405020304" charset="0"/>
                <a:cs typeface="Times New Roman" panose="02020603050405020304" charset="0"/>
              </a:rPr>
              <a:t>biến</a:t>
            </a:r>
            <a:r>
              <a:rPr lang="en-US" sz="2000" dirty="0">
                <a:solidFill>
                  <a:srgbClr val="000000"/>
                </a:solidFill>
                <a:latin typeface="Times New Roman" panose="02020603050405020304" charset="0"/>
                <a:cs typeface="Times New Roman" panose="02020603050405020304" charset="0"/>
              </a:rPr>
              <a:t> </a:t>
            </a:r>
            <a:r>
              <a:rPr lang="en-US" sz="2000" dirty="0" err="1">
                <a:solidFill>
                  <a:srgbClr val="000000"/>
                </a:solidFill>
                <a:latin typeface="Times New Roman" panose="02020603050405020304" charset="0"/>
                <a:cs typeface="Times New Roman" panose="02020603050405020304" charset="0"/>
              </a:rPr>
              <a:t>trên</a:t>
            </a:r>
            <a:r>
              <a:rPr lang="en-US" sz="2000" dirty="0">
                <a:solidFill>
                  <a:srgbClr val="000000"/>
                </a:solidFill>
                <a:latin typeface="Times New Roman" panose="02020603050405020304" charset="0"/>
                <a:cs typeface="Times New Roman" panose="02020603050405020304" charset="0"/>
              </a:rPr>
              <a:t> </a:t>
            </a:r>
            <a:r>
              <a:rPr lang="en-US" sz="2000" dirty="0" err="1">
                <a:solidFill>
                  <a:srgbClr val="000000"/>
                </a:solidFill>
                <a:latin typeface="Times New Roman" panose="02020603050405020304" charset="0"/>
                <a:cs typeface="Times New Roman" panose="02020603050405020304" charset="0"/>
              </a:rPr>
              <a:t>toàn</a:t>
            </a:r>
            <a:r>
              <a:rPr lang="en-US" sz="2000" dirty="0">
                <a:solidFill>
                  <a:srgbClr val="000000"/>
                </a:solidFill>
                <a:latin typeface="Times New Roman" panose="02020603050405020304" charset="0"/>
                <a:cs typeface="Times New Roman" panose="02020603050405020304" charset="0"/>
              </a:rPr>
              <a:t> </a:t>
            </a:r>
            <a:r>
              <a:rPr lang="en-US" sz="2000" dirty="0" err="1">
                <a:solidFill>
                  <a:srgbClr val="000000"/>
                </a:solidFill>
                <a:latin typeface="Times New Roman" panose="02020603050405020304" charset="0"/>
                <a:cs typeface="Times New Roman" panose="02020603050405020304" charset="0"/>
              </a:rPr>
              <a:t>thế</a:t>
            </a:r>
            <a:r>
              <a:rPr lang="en-US" sz="2000" dirty="0">
                <a:solidFill>
                  <a:srgbClr val="000000"/>
                </a:solidFill>
                <a:latin typeface="Times New Roman" panose="02020603050405020304" charset="0"/>
                <a:cs typeface="Times New Roman" panose="02020603050405020304" charset="0"/>
              </a:rPr>
              <a:t> </a:t>
            </a:r>
            <a:r>
              <a:rPr lang="en-US" sz="2000" dirty="0" err="1">
                <a:solidFill>
                  <a:srgbClr val="000000"/>
                </a:solidFill>
                <a:latin typeface="Times New Roman" panose="02020603050405020304" charset="0"/>
                <a:cs typeface="Times New Roman" panose="02020603050405020304" charset="0"/>
              </a:rPr>
              <a:t>giới.Hoạt</a:t>
            </a:r>
            <a:r>
              <a:rPr lang="en-US" sz="2000" dirty="0">
                <a:solidFill>
                  <a:srgbClr val="000000"/>
                </a:solidFill>
                <a:latin typeface="Times New Roman" panose="02020603050405020304" charset="0"/>
                <a:cs typeface="Times New Roman" panose="02020603050405020304" charset="0"/>
              </a:rPr>
              <a:t> </a:t>
            </a:r>
            <a:r>
              <a:rPr lang="en-US" sz="2000" dirty="0" err="1">
                <a:solidFill>
                  <a:srgbClr val="000000"/>
                </a:solidFill>
                <a:latin typeface="Times New Roman" panose="02020603050405020304" charset="0"/>
                <a:cs typeface="Times New Roman" panose="02020603050405020304" charset="0"/>
              </a:rPr>
              <a:t>động</a:t>
            </a:r>
            <a:r>
              <a:rPr lang="en-US" sz="2000" dirty="0">
                <a:solidFill>
                  <a:srgbClr val="000000"/>
                </a:solidFill>
                <a:latin typeface="Times New Roman" panose="02020603050405020304" charset="0"/>
                <a:cs typeface="Times New Roman" panose="02020603050405020304" charset="0"/>
              </a:rPr>
              <a:t> </a:t>
            </a:r>
            <a:r>
              <a:rPr lang="en-US" sz="2000" dirty="0" err="1">
                <a:solidFill>
                  <a:srgbClr val="000000"/>
                </a:solidFill>
                <a:latin typeface="Times New Roman" panose="02020603050405020304" charset="0"/>
                <a:cs typeface="Times New Roman" panose="02020603050405020304" charset="0"/>
              </a:rPr>
              <a:t>trên</a:t>
            </a:r>
            <a:r>
              <a:rPr lang="en-US" sz="2000" dirty="0">
                <a:solidFill>
                  <a:srgbClr val="000000"/>
                </a:solidFill>
                <a:latin typeface="Times New Roman" panose="02020603050405020304" charset="0"/>
                <a:cs typeface="Times New Roman" panose="02020603050405020304" charset="0"/>
              </a:rPr>
              <a:t> </a:t>
            </a:r>
            <a:r>
              <a:rPr lang="en-US" sz="2000" dirty="0" err="1">
                <a:solidFill>
                  <a:srgbClr val="000000"/>
                </a:solidFill>
                <a:latin typeface="Times New Roman" panose="02020603050405020304" charset="0"/>
                <a:cs typeface="Times New Roman" panose="02020603050405020304" charset="0"/>
              </a:rPr>
              <a:t>hai</a:t>
            </a:r>
            <a:r>
              <a:rPr lang="en-US" sz="2000" dirty="0">
                <a:solidFill>
                  <a:srgbClr val="000000"/>
                </a:solidFill>
                <a:latin typeface="Times New Roman" panose="02020603050405020304" charset="0"/>
                <a:cs typeface="Times New Roman" panose="02020603050405020304" charset="0"/>
              </a:rPr>
              <a:t> </a:t>
            </a:r>
            <a:r>
              <a:rPr lang="en-US" sz="2000" dirty="0" err="1">
                <a:solidFill>
                  <a:srgbClr val="000000"/>
                </a:solidFill>
                <a:latin typeface="Times New Roman" panose="02020603050405020304" charset="0"/>
                <a:cs typeface="Times New Roman" panose="02020603050405020304" charset="0"/>
              </a:rPr>
              <a:t>dải</a:t>
            </a:r>
            <a:r>
              <a:rPr lang="en-US" sz="2000" dirty="0">
                <a:solidFill>
                  <a:srgbClr val="000000"/>
                </a:solidFill>
                <a:latin typeface="Times New Roman" panose="02020603050405020304" charset="0"/>
                <a:cs typeface="Times New Roman" panose="02020603050405020304" charset="0"/>
              </a:rPr>
              <a:t> </a:t>
            </a:r>
            <a:r>
              <a:rPr lang="en-US" sz="2000" dirty="0" err="1">
                <a:solidFill>
                  <a:srgbClr val="000000"/>
                </a:solidFill>
                <a:latin typeface="Times New Roman" panose="02020603050405020304" charset="0"/>
                <a:cs typeface="Times New Roman" panose="02020603050405020304" charset="0"/>
              </a:rPr>
              <a:t>tần</a:t>
            </a:r>
            <a:r>
              <a:rPr lang="en-US" sz="2000" dirty="0">
                <a:solidFill>
                  <a:srgbClr val="000000"/>
                </a:solidFill>
                <a:latin typeface="Times New Roman" panose="02020603050405020304" charset="0"/>
                <a:cs typeface="Times New Roman" panose="02020603050405020304" charset="0"/>
              </a:rPr>
              <a:t> </a:t>
            </a:r>
            <a:r>
              <a:rPr lang="en-US" sz="2000" dirty="0" err="1">
                <a:solidFill>
                  <a:srgbClr val="000000"/>
                </a:solidFill>
                <a:latin typeface="Times New Roman" panose="02020603050405020304" charset="0"/>
                <a:cs typeface="Times New Roman" panose="02020603050405020304" charset="0"/>
              </a:rPr>
              <a:t>số</a:t>
            </a:r>
            <a:r>
              <a:rPr lang="en-US" sz="2000" dirty="0">
                <a:solidFill>
                  <a:srgbClr val="000000"/>
                </a:solidFill>
                <a:latin typeface="Times New Roman" panose="02020603050405020304" charset="0"/>
                <a:cs typeface="Times New Roman" panose="02020603050405020304" charset="0"/>
              </a:rPr>
              <a:t> </a:t>
            </a:r>
            <a:r>
              <a:rPr lang="en-US" sz="2000" dirty="0" err="1">
                <a:solidFill>
                  <a:srgbClr val="000000"/>
                </a:solidFill>
                <a:latin typeface="Times New Roman" panose="02020603050405020304" charset="0"/>
                <a:cs typeface="Times New Roman" panose="02020603050405020304" charset="0"/>
              </a:rPr>
              <a:t>chính</a:t>
            </a:r>
            <a:r>
              <a:rPr lang="en-US" sz="2000" dirty="0">
                <a:solidFill>
                  <a:srgbClr val="000000"/>
                </a:solidFill>
                <a:latin typeface="Times New Roman" panose="02020603050405020304" charset="0"/>
                <a:cs typeface="Times New Roman" panose="02020603050405020304" charset="0"/>
              </a:rPr>
              <a:t>: 900 MHz </a:t>
            </a:r>
            <a:r>
              <a:rPr lang="en-US" sz="2000" dirty="0" err="1">
                <a:solidFill>
                  <a:srgbClr val="000000"/>
                </a:solidFill>
                <a:latin typeface="Times New Roman" panose="02020603050405020304" charset="0"/>
                <a:cs typeface="Times New Roman" panose="02020603050405020304" charset="0"/>
              </a:rPr>
              <a:t>và</a:t>
            </a:r>
            <a:r>
              <a:rPr lang="en-US" sz="2000" dirty="0">
                <a:solidFill>
                  <a:srgbClr val="000000"/>
                </a:solidFill>
                <a:latin typeface="Times New Roman" panose="02020603050405020304" charset="0"/>
                <a:cs typeface="Times New Roman" panose="02020603050405020304" charset="0"/>
              </a:rPr>
              <a:t> 1800 </a:t>
            </a:r>
            <a:r>
              <a:rPr lang="en-US" sz="2000" dirty="0" err="1">
                <a:solidFill>
                  <a:srgbClr val="000000"/>
                </a:solidFill>
                <a:latin typeface="Times New Roman" panose="02020603050405020304" charset="0"/>
                <a:cs typeface="Times New Roman" panose="02020603050405020304" charset="0"/>
              </a:rPr>
              <a:t>MHz.</a:t>
            </a:r>
            <a:endParaRPr lang="en-US" sz="2000" dirty="0">
              <a:solidFill>
                <a:srgbClr val="000000"/>
              </a:solidFill>
              <a:latin typeface="Times New Roman" panose="02020603050405020304" charset="0"/>
              <a:cs typeface="Times New Roman" panose="02020603050405020304" charset="0"/>
            </a:endParaRPr>
          </a:p>
          <a:p>
            <a:pPr>
              <a:lnSpc>
                <a:spcPts val="3000"/>
              </a:lnSpc>
            </a:pPr>
            <a:endParaRPr lang="en-US" sz="2000" dirty="0">
              <a:solidFill>
                <a:srgbClr val="000000"/>
              </a:solidFill>
              <a:latin typeface="Times New Roman" panose="02020603050405020304" charset="0"/>
              <a:cs typeface="Times New Roman" panose="02020603050405020304" charset="0"/>
            </a:endParaRPr>
          </a:p>
        </p:txBody>
      </p:sp>
      <p:pic>
        <p:nvPicPr>
          <p:cNvPr id="5" name="Picture 4"/>
          <p:cNvPicPr/>
          <p:nvPr/>
        </p:nvPicPr>
        <p:blipFill>
          <a:blip r:embed="rId4"/>
          <a:stretch>
            <a:fillRect/>
          </a:stretch>
        </p:blipFill>
        <p:spPr>
          <a:xfrm>
            <a:off x="3048000" y="3676650"/>
            <a:ext cx="9902190" cy="4453890"/>
          </a:xfrm>
          <a:prstGeom prst="rect">
            <a:avLst/>
          </a:prstGeom>
          <a:noFill/>
          <a:ln w="9525">
            <a:noFill/>
          </a:ln>
        </p:spPr>
      </p:pic>
      <p:sp>
        <p:nvSpPr>
          <p:cNvPr id="6" name="TextBox 5">
            <a:extLst>
              <a:ext uri="{FF2B5EF4-FFF2-40B4-BE49-F238E27FC236}">
                <a16:creationId xmlns:a16="http://schemas.microsoft.com/office/drawing/2014/main" id="{BF7D87A3-F38C-33DE-7A4E-21D1A64C40AB}"/>
              </a:ext>
            </a:extLst>
          </p:cNvPr>
          <p:cNvSpPr txBox="1"/>
          <p:nvPr/>
        </p:nvSpPr>
        <p:spPr>
          <a:xfrm>
            <a:off x="1981200" y="1081614"/>
            <a:ext cx="3241593" cy="830997"/>
          </a:xfrm>
          <a:prstGeom prst="rect">
            <a:avLst/>
          </a:prstGeom>
          <a:noFill/>
        </p:spPr>
        <p:txBody>
          <a:bodyPr wrap="none" rtlCol="0">
            <a:spAutoFit/>
          </a:bodyPr>
          <a:lstStyle/>
          <a:p>
            <a:r>
              <a:rPr lang="en-US" sz="2400" b="1" dirty="0" err="1">
                <a:solidFill>
                  <a:schemeClr val="tx1">
                    <a:lumMod val="95000"/>
                    <a:lumOff val="5000"/>
                  </a:schemeClr>
                </a:solidFill>
              </a:rPr>
              <a:t>I.</a:t>
            </a:r>
            <a:r>
              <a:rPr lang="en-US" sz="2400" b="1" dirty="0" err="1">
                <a:solidFill>
                  <a:schemeClr val="tx1">
                    <a:lumMod val="95000"/>
                    <a:lumOff val="5000"/>
                  </a:schemeClr>
                </a:solidFill>
                <a:latin typeface="+mj-lt"/>
              </a:rPr>
              <a:t>Module</a:t>
            </a:r>
            <a:r>
              <a:rPr lang="en-US" sz="2400" b="1" dirty="0">
                <a:solidFill>
                  <a:schemeClr val="tx1">
                    <a:lumMod val="95000"/>
                    <a:lumOff val="5000"/>
                  </a:schemeClr>
                </a:solidFill>
                <a:latin typeface="+mj-lt"/>
              </a:rPr>
              <a:t> SIM800A GSM</a:t>
            </a:r>
          </a:p>
          <a:p>
            <a:endParaRPr lang="en-US" sz="2400" b="1" dirty="0">
              <a:solidFill>
                <a:schemeClr val="tx1">
                  <a:lumMod val="95000"/>
                  <a:lumOff val="5000"/>
                </a:schemeClr>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4"/>
          <p:cNvSpPr/>
          <p:nvPr/>
        </p:nvSpPr>
        <p:spPr>
          <a:xfrm rot="-2700000">
            <a:off x="512610" y="1369613"/>
            <a:ext cx="1370431" cy="1370431"/>
          </a:xfrm>
          <a:custGeom>
            <a:avLst/>
            <a:gdLst/>
            <a:ahLst/>
            <a:cxnLst/>
            <a:rect l="l" t="t" r="r" b="b"/>
            <a:pathLst>
              <a:path w="1370431" h="1370431">
                <a:moveTo>
                  <a:pt x="0" y="0"/>
                </a:moveTo>
                <a:lnTo>
                  <a:pt x="1370431" y="0"/>
                </a:lnTo>
                <a:lnTo>
                  <a:pt x="1370431" y="1370431"/>
                </a:lnTo>
                <a:lnTo>
                  <a:pt x="0" y="1370431"/>
                </a:lnTo>
                <a:lnTo>
                  <a:pt x="0" y="0"/>
                </a:lnTo>
                <a:close/>
              </a:path>
            </a:pathLst>
          </a:custGeom>
          <a:blipFill>
            <a:blip r:embed="rId2"/>
            <a:stretch>
              <a:fillRect/>
            </a:stretch>
          </a:blipFill>
        </p:spPr>
      </p:sp>
      <p:sp>
        <p:nvSpPr>
          <p:cNvPr id="19" name="TextBox 11"/>
          <p:cNvSpPr txBox="1"/>
          <p:nvPr/>
        </p:nvSpPr>
        <p:spPr>
          <a:xfrm>
            <a:off x="457200" y="476250"/>
            <a:ext cx="13700125" cy="538480"/>
          </a:xfrm>
          <a:prstGeom prst="rect">
            <a:avLst/>
          </a:prstGeom>
        </p:spPr>
        <p:txBody>
          <a:bodyPr wrap="square" lIns="0" tIns="0" rIns="0" bIns="0" rtlCol="0" anchor="t">
            <a:spAutoFit/>
          </a:bodyPr>
          <a:lstStyle/>
          <a:p>
            <a:pPr>
              <a:lnSpc>
                <a:spcPts val="4200"/>
              </a:lnSpc>
            </a:pPr>
            <a:r>
              <a:rPr lang="en-US" sz="3500">
                <a:solidFill>
                  <a:srgbClr val="DC2F02"/>
                </a:solidFill>
                <a:latin typeface="Open Sans Bold"/>
              </a:rPr>
              <a:t>Giao thức truyền thông không dây</a:t>
            </a:r>
          </a:p>
        </p:txBody>
      </p:sp>
      <p:sp>
        <p:nvSpPr>
          <p:cNvPr id="8" name="Freeform 8"/>
          <p:cNvSpPr/>
          <p:nvPr/>
        </p:nvSpPr>
        <p:spPr>
          <a:xfrm>
            <a:off x="838165" y="1695169"/>
            <a:ext cx="729481" cy="729481"/>
          </a:xfrm>
          <a:custGeom>
            <a:avLst/>
            <a:gdLst/>
            <a:ahLst/>
            <a:cxnLst/>
            <a:rect l="l" t="t" r="r" b="b"/>
            <a:pathLst>
              <a:path w="729481" h="729481">
                <a:moveTo>
                  <a:pt x="0" y="0"/>
                </a:moveTo>
                <a:lnTo>
                  <a:pt x="729481" y="0"/>
                </a:lnTo>
                <a:lnTo>
                  <a:pt x="729481" y="729480"/>
                </a:lnTo>
                <a:lnTo>
                  <a:pt x="0" y="729480"/>
                </a:lnTo>
                <a:lnTo>
                  <a:pt x="0" y="0"/>
                </a:lnTo>
                <a:close/>
              </a:path>
            </a:pathLst>
          </a:custGeom>
          <a:blipFill>
            <a:blip r:embed="rId3"/>
            <a:stretch>
              <a:fillRect/>
            </a:stretch>
          </a:blipFill>
        </p:spPr>
      </p:sp>
      <p:sp>
        <p:nvSpPr>
          <p:cNvPr id="2" name="TextBox 12"/>
          <p:cNvSpPr txBox="1"/>
          <p:nvPr/>
        </p:nvSpPr>
        <p:spPr>
          <a:xfrm>
            <a:off x="2362200" y="1695169"/>
            <a:ext cx="12147550" cy="1123950"/>
          </a:xfrm>
          <a:prstGeom prst="rect">
            <a:avLst/>
          </a:prstGeom>
        </p:spPr>
        <p:txBody>
          <a:bodyPr wrap="square" lIns="0" tIns="0" rIns="0" bIns="0" rtlCol="0" anchor="t">
            <a:noAutofit/>
          </a:bodyPr>
          <a:lstStyle/>
          <a:p>
            <a:pPr>
              <a:lnSpc>
                <a:spcPts val="3000"/>
              </a:lnSpc>
            </a:pPr>
            <a:r>
              <a:rPr lang="en-US" sz="2000">
                <a:solidFill>
                  <a:srgbClr val="000000"/>
                </a:solidFill>
                <a:latin typeface="Times New Roman" panose="02020603050405020304" charset="0"/>
                <a:cs typeface="Times New Roman" panose="02020603050405020304" charset="0"/>
              </a:rPr>
              <a:t>2. GPRS (General Packet Radio Service):</a:t>
            </a:r>
          </a:p>
          <a:p>
            <a:pPr>
              <a:lnSpc>
                <a:spcPts val="3000"/>
              </a:lnSpc>
            </a:pPr>
            <a:r>
              <a:rPr lang="en-US" sz="2000">
                <a:solidFill>
                  <a:srgbClr val="000000"/>
                </a:solidFill>
                <a:latin typeface="Times New Roman" panose="02020603050405020304" charset="0"/>
                <a:cs typeface="Times New Roman" panose="02020603050405020304" charset="0"/>
              </a:rPr>
              <a:t>           Là dịch vụ truyền dữ liệu dựa trên GSM, cung cấp kết nối internet tốc độ thấp.</a:t>
            </a:r>
          </a:p>
        </p:txBody>
      </p:sp>
      <p:pic>
        <p:nvPicPr>
          <p:cNvPr id="102" name="Picture 101"/>
          <p:cNvPicPr/>
          <p:nvPr/>
        </p:nvPicPr>
        <p:blipFill>
          <a:blip r:embed="rId4"/>
          <a:stretch>
            <a:fillRect/>
          </a:stretch>
        </p:blipFill>
        <p:spPr>
          <a:xfrm>
            <a:off x="3200400" y="2990850"/>
            <a:ext cx="9286875" cy="5172075"/>
          </a:xfrm>
          <a:prstGeom prst="rect">
            <a:avLst/>
          </a:prstGeom>
          <a:noFill/>
          <a:ln w="9525">
            <a:noFill/>
          </a:ln>
        </p:spPr>
      </p:pic>
      <p:sp>
        <p:nvSpPr>
          <p:cNvPr id="3" name="TextBox 2">
            <a:extLst>
              <a:ext uri="{FF2B5EF4-FFF2-40B4-BE49-F238E27FC236}">
                <a16:creationId xmlns:a16="http://schemas.microsoft.com/office/drawing/2014/main" id="{5C79C082-BA27-A319-42AE-A29BE1F72207}"/>
              </a:ext>
            </a:extLst>
          </p:cNvPr>
          <p:cNvSpPr txBox="1"/>
          <p:nvPr/>
        </p:nvSpPr>
        <p:spPr>
          <a:xfrm>
            <a:off x="1905000" y="1085787"/>
            <a:ext cx="3241593" cy="830997"/>
          </a:xfrm>
          <a:prstGeom prst="rect">
            <a:avLst/>
          </a:prstGeom>
          <a:noFill/>
        </p:spPr>
        <p:txBody>
          <a:bodyPr wrap="none" rtlCol="0">
            <a:spAutoFit/>
          </a:bodyPr>
          <a:lstStyle/>
          <a:p>
            <a:r>
              <a:rPr lang="en-US" sz="2400" b="1" dirty="0" err="1">
                <a:solidFill>
                  <a:schemeClr val="tx1">
                    <a:lumMod val="95000"/>
                    <a:lumOff val="5000"/>
                  </a:schemeClr>
                </a:solidFill>
              </a:rPr>
              <a:t>I.</a:t>
            </a:r>
            <a:r>
              <a:rPr lang="en-US" sz="2400" b="1" dirty="0" err="1">
                <a:solidFill>
                  <a:schemeClr val="tx1">
                    <a:lumMod val="95000"/>
                    <a:lumOff val="5000"/>
                  </a:schemeClr>
                </a:solidFill>
                <a:latin typeface="+mj-lt"/>
              </a:rPr>
              <a:t>Module</a:t>
            </a:r>
            <a:r>
              <a:rPr lang="en-US" sz="2400" b="1" dirty="0">
                <a:solidFill>
                  <a:schemeClr val="tx1">
                    <a:lumMod val="95000"/>
                    <a:lumOff val="5000"/>
                  </a:schemeClr>
                </a:solidFill>
                <a:latin typeface="+mj-lt"/>
              </a:rPr>
              <a:t> SIM800A GSM</a:t>
            </a:r>
          </a:p>
          <a:p>
            <a:endParaRPr lang="en-US" sz="2400" b="1" dirty="0">
              <a:solidFill>
                <a:schemeClr val="tx1">
                  <a:lumMod val="95000"/>
                  <a:lumOff val="5000"/>
                </a:schemeClr>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4"/>
          <p:cNvSpPr/>
          <p:nvPr/>
        </p:nvSpPr>
        <p:spPr>
          <a:xfrm rot="-2700000">
            <a:off x="512610" y="1369613"/>
            <a:ext cx="1370431" cy="1370431"/>
          </a:xfrm>
          <a:custGeom>
            <a:avLst/>
            <a:gdLst/>
            <a:ahLst/>
            <a:cxnLst/>
            <a:rect l="l" t="t" r="r" b="b"/>
            <a:pathLst>
              <a:path w="1370431" h="1370431">
                <a:moveTo>
                  <a:pt x="0" y="0"/>
                </a:moveTo>
                <a:lnTo>
                  <a:pt x="1370431" y="0"/>
                </a:lnTo>
                <a:lnTo>
                  <a:pt x="1370431" y="1370431"/>
                </a:lnTo>
                <a:lnTo>
                  <a:pt x="0" y="1370431"/>
                </a:lnTo>
                <a:lnTo>
                  <a:pt x="0" y="0"/>
                </a:lnTo>
                <a:close/>
              </a:path>
            </a:pathLst>
          </a:custGeom>
          <a:blipFill>
            <a:blip r:embed="rId2"/>
            <a:stretch>
              <a:fillRect/>
            </a:stretch>
          </a:blipFill>
        </p:spPr>
      </p:sp>
      <p:sp>
        <p:nvSpPr>
          <p:cNvPr id="19" name="TextBox 11"/>
          <p:cNvSpPr txBox="1"/>
          <p:nvPr/>
        </p:nvSpPr>
        <p:spPr>
          <a:xfrm>
            <a:off x="457200" y="476250"/>
            <a:ext cx="13700125" cy="538480"/>
          </a:xfrm>
          <a:prstGeom prst="rect">
            <a:avLst/>
          </a:prstGeom>
        </p:spPr>
        <p:txBody>
          <a:bodyPr wrap="square" lIns="0" tIns="0" rIns="0" bIns="0" rtlCol="0" anchor="t">
            <a:spAutoFit/>
          </a:bodyPr>
          <a:lstStyle/>
          <a:p>
            <a:pPr>
              <a:lnSpc>
                <a:spcPts val="4200"/>
              </a:lnSpc>
            </a:pPr>
            <a:r>
              <a:rPr lang="en-US" sz="3500" dirty="0">
                <a:solidFill>
                  <a:srgbClr val="DC2F02"/>
                </a:solidFill>
                <a:latin typeface="Open Sans Bold"/>
              </a:rPr>
              <a:t>Giao </a:t>
            </a:r>
            <a:r>
              <a:rPr lang="en-US" sz="3500" dirty="0" err="1">
                <a:solidFill>
                  <a:srgbClr val="DC2F02"/>
                </a:solidFill>
                <a:latin typeface="Open Sans Bold"/>
              </a:rPr>
              <a:t>thức</a:t>
            </a:r>
            <a:r>
              <a:rPr lang="en-US" sz="3500" dirty="0">
                <a:solidFill>
                  <a:srgbClr val="DC2F02"/>
                </a:solidFill>
                <a:latin typeface="Open Sans Bold"/>
              </a:rPr>
              <a:t> </a:t>
            </a:r>
            <a:r>
              <a:rPr lang="en-US" sz="3500" dirty="0" err="1">
                <a:solidFill>
                  <a:srgbClr val="DC2F02"/>
                </a:solidFill>
                <a:latin typeface="Open Sans Bold"/>
              </a:rPr>
              <a:t>truyền</a:t>
            </a:r>
            <a:r>
              <a:rPr lang="en-US" sz="3500" dirty="0">
                <a:solidFill>
                  <a:srgbClr val="DC2F02"/>
                </a:solidFill>
                <a:latin typeface="Open Sans Bold"/>
              </a:rPr>
              <a:t> </a:t>
            </a:r>
            <a:r>
              <a:rPr lang="en-US" sz="3500" dirty="0" err="1">
                <a:solidFill>
                  <a:srgbClr val="DC2F02"/>
                </a:solidFill>
                <a:latin typeface="Open Sans Bold"/>
              </a:rPr>
              <a:t>thông</a:t>
            </a:r>
            <a:r>
              <a:rPr lang="en-US" sz="3500" dirty="0">
                <a:solidFill>
                  <a:srgbClr val="DC2F02"/>
                </a:solidFill>
                <a:latin typeface="Open Sans Bold"/>
              </a:rPr>
              <a:t> </a:t>
            </a:r>
            <a:r>
              <a:rPr lang="en-US" sz="3500" dirty="0" err="1">
                <a:solidFill>
                  <a:srgbClr val="DC2F02"/>
                </a:solidFill>
                <a:latin typeface="Open Sans Bold"/>
              </a:rPr>
              <a:t>không</a:t>
            </a:r>
            <a:r>
              <a:rPr lang="en-US" sz="3500" dirty="0">
                <a:solidFill>
                  <a:srgbClr val="DC2F02"/>
                </a:solidFill>
                <a:latin typeface="Open Sans Bold"/>
              </a:rPr>
              <a:t> </a:t>
            </a:r>
            <a:r>
              <a:rPr lang="en-US" sz="3500" dirty="0" err="1">
                <a:solidFill>
                  <a:srgbClr val="DC2F02"/>
                </a:solidFill>
                <a:latin typeface="Open Sans Bold"/>
              </a:rPr>
              <a:t>dây</a:t>
            </a:r>
            <a:endParaRPr lang="en-US" sz="3500" dirty="0">
              <a:solidFill>
                <a:srgbClr val="DC2F02"/>
              </a:solidFill>
              <a:latin typeface="Open Sans Bold"/>
            </a:endParaRPr>
          </a:p>
        </p:txBody>
      </p:sp>
      <p:sp>
        <p:nvSpPr>
          <p:cNvPr id="8" name="Freeform 8"/>
          <p:cNvSpPr/>
          <p:nvPr/>
        </p:nvSpPr>
        <p:spPr>
          <a:xfrm>
            <a:off x="838165" y="1695169"/>
            <a:ext cx="729481" cy="729481"/>
          </a:xfrm>
          <a:custGeom>
            <a:avLst/>
            <a:gdLst/>
            <a:ahLst/>
            <a:cxnLst/>
            <a:rect l="l" t="t" r="r" b="b"/>
            <a:pathLst>
              <a:path w="729481" h="729481">
                <a:moveTo>
                  <a:pt x="0" y="0"/>
                </a:moveTo>
                <a:lnTo>
                  <a:pt x="729481" y="0"/>
                </a:lnTo>
                <a:lnTo>
                  <a:pt x="729481" y="729480"/>
                </a:lnTo>
                <a:lnTo>
                  <a:pt x="0" y="729480"/>
                </a:lnTo>
                <a:lnTo>
                  <a:pt x="0" y="0"/>
                </a:lnTo>
                <a:close/>
              </a:path>
            </a:pathLst>
          </a:custGeom>
          <a:blipFill>
            <a:blip r:embed="rId3"/>
            <a:stretch>
              <a:fillRect/>
            </a:stretch>
          </a:blipFill>
        </p:spPr>
      </p:sp>
      <p:sp>
        <p:nvSpPr>
          <p:cNvPr id="2" name="TextBox 12"/>
          <p:cNvSpPr txBox="1"/>
          <p:nvPr/>
        </p:nvSpPr>
        <p:spPr>
          <a:xfrm>
            <a:off x="2514600" y="1271572"/>
            <a:ext cx="12147550" cy="1123950"/>
          </a:xfrm>
          <a:prstGeom prst="rect">
            <a:avLst/>
          </a:prstGeom>
        </p:spPr>
        <p:txBody>
          <a:bodyPr wrap="square" lIns="0" tIns="0" rIns="0" bIns="0" rtlCol="0" anchor="t">
            <a:noAutofit/>
          </a:bodyPr>
          <a:lstStyle/>
          <a:p>
            <a:endParaRPr lang="vi-VN" sz="2000" dirty="0"/>
          </a:p>
          <a:p>
            <a:pPr rtl="0"/>
            <a:r>
              <a:rPr lang="vi-VN" sz="2000" b="1" dirty="0">
                <a:effectLst/>
              </a:rPr>
              <a:t>Giao thức truyền thông của module GPS NEO-6M</a:t>
            </a:r>
          </a:p>
          <a:p>
            <a:pPr rtl="0"/>
            <a:r>
              <a:rPr lang="vi-VN" sz="2000" dirty="0">
                <a:effectLst/>
              </a:rPr>
              <a:t>Module GPS NEO-6M sử dụng giao thức </a:t>
            </a:r>
            <a:r>
              <a:rPr lang="vi-VN" sz="2000" b="1" dirty="0">
                <a:effectLst/>
              </a:rPr>
              <a:t>NMEA 0183</a:t>
            </a:r>
            <a:r>
              <a:rPr lang="vi-VN" sz="2000" dirty="0">
                <a:effectLst/>
              </a:rPr>
              <a:t> để truyền thông dữ liệu vị trí và thời gian. NMEA 0183 là một tiêu chuẩn giao thức phổ biến được sử dụng trong các hệ thống định vị toàn cầu (GPS).</a:t>
            </a:r>
          </a:p>
        </p:txBody>
      </p:sp>
      <p:sp>
        <p:nvSpPr>
          <p:cNvPr id="3" name="TextBox 2">
            <a:extLst>
              <a:ext uri="{FF2B5EF4-FFF2-40B4-BE49-F238E27FC236}">
                <a16:creationId xmlns:a16="http://schemas.microsoft.com/office/drawing/2014/main" id="{50200AE7-9C67-7721-BCB3-496BAB7E1C54}"/>
              </a:ext>
            </a:extLst>
          </p:cNvPr>
          <p:cNvSpPr txBox="1"/>
          <p:nvPr/>
        </p:nvSpPr>
        <p:spPr>
          <a:xfrm>
            <a:off x="1828800" y="1085787"/>
            <a:ext cx="3110147" cy="830997"/>
          </a:xfrm>
          <a:prstGeom prst="rect">
            <a:avLst/>
          </a:prstGeom>
          <a:noFill/>
        </p:spPr>
        <p:txBody>
          <a:bodyPr wrap="none" rtlCol="0">
            <a:spAutoFit/>
          </a:bodyPr>
          <a:lstStyle/>
          <a:p>
            <a:r>
              <a:rPr lang="en-US" sz="2400" b="1" dirty="0" err="1">
                <a:solidFill>
                  <a:schemeClr val="tx1">
                    <a:lumMod val="95000"/>
                    <a:lumOff val="5000"/>
                  </a:schemeClr>
                </a:solidFill>
              </a:rPr>
              <a:t>II.</a:t>
            </a:r>
            <a:r>
              <a:rPr lang="en-US" sz="2400" b="1" dirty="0" err="1">
                <a:solidFill>
                  <a:schemeClr val="tx1">
                    <a:lumMod val="95000"/>
                    <a:lumOff val="5000"/>
                  </a:schemeClr>
                </a:solidFill>
                <a:latin typeface="+mj-lt"/>
              </a:rPr>
              <a:t>Module</a:t>
            </a:r>
            <a:r>
              <a:rPr lang="en-US" sz="2400" b="1" dirty="0">
                <a:solidFill>
                  <a:schemeClr val="tx1">
                    <a:lumMod val="95000"/>
                    <a:lumOff val="5000"/>
                  </a:schemeClr>
                </a:solidFill>
                <a:latin typeface="+mj-lt"/>
              </a:rPr>
              <a:t> GPS Neo 6M</a:t>
            </a:r>
          </a:p>
          <a:p>
            <a:endParaRPr lang="en-US" sz="2400" b="1" dirty="0">
              <a:solidFill>
                <a:schemeClr val="tx1">
                  <a:lumMod val="95000"/>
                  <a:lumOff val="5000"/>
                </a:schemeClr>
              </a:solidFill>
            </a:endParaRPr>
          </a:p>
        </p:txBody>
      </p:sp>
      <p:sp>
        <p:nvSpPr>
          <p:cNvPr id="6" name="TextBox 5">
            <a:extLst>
              <a:ext uri="{FF2B5EF4-FFF2-40B4-BE49-F238E27FC236}">
                <a16:creationId xmlns:a16="http://schemas.microsoft.com/office/drawing/2014/main" id="{C1F86ED9-00B4-A42B-78FC-19B31A5E9A23}"/>
              </a:ext>
            </a:extLst>
          </p:cNvPr>
          <p:cNvSpPr txBox="1"/>
          <p:nvPr/>
        </p:nvSpPr>
        <p:spPr>
          <a:xfrm>
            <a:off x="457200" y="4052752"/>
            <a:ext cx="6324600" cy="3170099"/>
          </a:xfrm>
          <a:prstGeom prst="rect">
            <a:avLst/>
          </a:prstGeom>
          <a:noFill/>
        </p:spPr>
        <p:txBody>
          <a:bodyPr wrap="square">
            <a:spAutoFit/>
          </a:bodyPr>
          <a:lstStyle/>
          <a:p>
            <a:pPr>
              <a:buFont typeface="Arial" panose="020B0604020202020204" pitchFamily="34" charset="0"/>
              <a:buChar char="•"/>
            </a:pPr>
            <a:r>
              <a:rPr lang="vi-VN" sz="2000" b="1" dirty="0"/>
              <a:t>Dạng văn bản:</a:t>
            </a:r>
            <a:r>
              <a:rPr lang="vi-VN" sz="2000" dirty="0"/>
              <a:t> Dữ liệu được truyền dưới dạng chuỗi ký tự ASCII.</a:t>
            </a:r>
          </a:p>
          <a:p>
            <a:pPr>
              <a:buFont typeface="Arial" panose="020B0604020202020204" pitchFamily="34" charset="0"/>
              <a:buChar char="•"/>
            </a:pPr>
            <a:r>
              <a:rPr lang="vi-VN" sz="2000" b="1" dirty="0"/>
              <a:t>Cấu trúc câu:</a:t>
            </a:r>
            <a:r>
              <a:rPr lang="vi-VN" sz="2000" dirty="0"/>
              <a:t> Mỗi câu NMEA 0183 bắt đầu bằng dấu "$" và kết thúc bằng "\r\n".</a:t>
            </a:r>
          </a:p>
          <a:p>
            <a:pPr>
              <a:buFont typeface="Arial" panose="020B0604020202020204" pitchFamily="34" charset="0"/>
              <a:buChar char="•"/>
            </a:pPr>
            <a:r>
              <a:rPr lang="vi-VN" sz="2000" b="1" dirty="0"/>
              <a:t>Loại câu:</a:t>
            </a:r>
            <a:r>
              <a:rPr lang="vi-VN" sz="2000" dirty="0"/>
              <a:t> Mỗi câu có một loại câu xác định loại dữ liệu được truyền.</a:t>
            </a:r>
          </a:p>
          <a:p>
            <a:pPr>
              <a:buFont typeface="Arial" panose="020B0604020202020204" pitchFamily="34" charset="0"/>
              <a:buChar char="•"/>
            </a:pPr>
            <a:r>
              <a:rPr lang="vi-VN" sz="2000" b="1" dirty="0"/>
              <a:t>Cấu trúc dữ liệu:</a:t>
            </a:r>
            <a:r>
              <a:rPr lang="vi-VN" sz="2000" dirty="0"/>
              <a:t> Dữ liệu trong câu được phân cách bằng dấu phẩy ",".</a:t>
            </a:r>
          </a:p>
          <a:p>
            <a:pPr>
              <a:buFont typeface="Arial" panose="020B0604020202020204" pitchFamily="34" charset="0"/>
              <a:buChar char="•"/>
            </a:pPr>
            <a:r>
              <a:rPr lang="vi-VN" sz="2000" b="1" dirty="0"/>
              <a:t>Kiểu dữ liệu:</a:t>
            </a:r>
            <a:r>
              <a:rPr lang="vi-VN" sz="2000" dirty="0"/>
              <a:t> Hỗ trợ nhiều kiểu dữ liệu khác nhau như số nguyên, số thực, chuỗi ký tự.</a:t>
            </a:r>
          </a:p>
        </p:txBody>
      </p:sp>
      <p:sp>
        <p:nvSpPr>
          <p:cNvPr id="9" name="TextBox 8">
            <a:extLst>
              <a:ext uri="{FF2B5EF4-FFF2-40B4-BE49-F238E27FC236}">
                <a16:creationId xmlns:a16="http://schemas.microsoft.com/office/drawing/2014/main" id="{167E507B-A732-4E7E-ACBE-93D3C6753786}"/>
              </a:ext>
            </a:extLst>
          </p:cNvPr>
          <p:cNvSpPr txBox="1"/>
          <p:nvPr/>
        </p:nvSpPr>
        <p:spPr>
          <a:xfrm>
            <a:off x="7010216" y="4052752"/>
            <a:ext cx="7971242" cy="3477875"/>
          </a:xfrm>
          <a:prstGeom prst="rect">
            <a:avLst/>
          </a:prstGeom>
          <a:noFill/>
        </p:spPr>
        <p:txBody>
          <a:bodyPr wrap="square">
            <a:spAutoFit/>
          </a:bodyPr>
          <a:lstStyle/>
          <a:p>
            <a:pPr>
              <a:buFont typeface="Arial" panose="020B0604020202020204" pitchFamily="34" charset="0"/>
              <a:buChar char="•"/>
            </a:pPr>
            <a:r>
              <a:rPr lang="vi-VN" sz="2000" b="1" dirty="0"/>
              <a:t>GPGGA:</a:t>
            </a:r>
            <a:r>
              <a:rPr lang="vi-VN" sz="2000" dirty="0"/>
              <a:t> Cung cấp thông tin vị trí, thời gian, độ chính xác HDOP, độ cao, MSL, Geoid separation.</a:t>
            </a:r>
          </a:p>
          <a:p>
            <a:pPr>
              <a:buFont typeface="Arial" panose="020B0604020202020204" pitchFamily="34" charset="0"/>
              <a:buChar char="•"/>
            </a:pPr>
            <a:r>
              <a:rPr lang="vi-VN" sz="2000" b="1" dirty="0"/>
              <a:t>GPGLL:</a:t>
            </a:r>
            <a:r>
              <a:rPr lang="vi-VN" sz="2000" dirty="0"/>
              <a:t> Cung cấp thông tin vĩ độ, kinh độ.</a:t>
            </a:r>
          </a:p>
          <a:p>
            <a:pPr>
              <a:buFont typeface="Arial" panose="020B0604020202020204" pitchFamily="34" charset="0"/>
              <a:buChar char="•"/>
            </a:pPr>
            <a:r>
              <a:rPr lang="vi-VN" sz="2000" b="1" dirty="0"/>
              <a:t>GPRMC:</a:t>
            </a:r>
            <a:r>
              <a:rPr lang="vi-VN" sz="2000" dirty="0"/>
              <a:t> Cung cấp thông tin thời gian, tốc độ, hướng di chuyển, trạng thái GPS.</a:t>
            </a:r>
          </a:p>
          <a:p>
            <a:pPr>
              <a:buFont typeface="Arial" panose="020B0604020202020204" pitchFamily="34" charset="0"/>
              <a:buChar char="•"/>
            </a:pPr>
            <a:r>
              <a:rPr lang="vi-VN" sz="2000" b="1" dirty="0"/>
              <a:t>GPGSA:</a:t>
            </a:r>
            <a:r>
              <a:rPr lang="vi-VN" sz="2000" dirty="0"/>
              <a:t> Cung cấp thông tin về vệ tinh được sử dụng, PDOP (Position Dilution of Precision), HDOP, VDOP (Vertical Dilution of Precision).</a:t>
            </a:r>
          </a:p>
          <a:p>
            <a:pPr>
              <a:buFont typeface="Arial" panose="020B0604020202020204" pitchFamily="34" charset="0"/>
              <a:buChar char="•"/>
            </a:pPr>
            <a:r>
              <a:rPr lang="vi-VN" sz="2000" b="1" dirty="0"/>
              <a:t>GPGSV:</a:t>
            </a:r>
            <a:r>
              <a:rPr lang="vi-VN" sz="2000" dirty="0"/>
              <a:t> Cung cấp thông tin về vệ tinh nhìn thấy, số vệ tinh, độ cao, hướng, SNR (Signal-to-Noise Ratio).</a:t>
            </a:r>
          </a:p>
          <a:p>
            <a:pPr>
              <a:buFont typeface="Arial" panose="020B0604020202020204" pitchFamily="34" charset="0"/>
              <a:buChar char="•"/>
            </a:pPr>
            <a:r>
              <a:rPr lang="vi-VN" sz="2000" b="1" dirty="0"/>
              <a:t>GPTXT:</a:t>
            </a:r>
            <a:r>
              <a:rPr lang="vi-VN" sz="2000" dirty="0"/>
              <a:t> Cung cấp thông tin về thông báo vị trí, thông báo lỗi.</a:t>
            </a:r>
          </a:p>
        </p:txBody>
      </p:sp>
      <p:sp>
        <p:nvSpPr>
          <p:cNvPr id="11" name="TextBox 10">
            <a:extLst>
              <a:ext uri="{FF2B5EF4-FFF2-40B4-BE49-F238E27FC236}">
                <a16:creationId xmlns:a16="http://schemas.microsoft.com/office/drawing/2014/main" id="{E271F24F-DB18-B377-81B3-4741DECDACBA}"/>
              </a:ext>
            </a:extLst>
          </p:cNvPr>
          <p:cNvSpPr txBox="1"/>
          <p:nvPr/>
        </p:nvSpPr>
        <p:spPr>
          <a:xfrm>
            <a:off x="228784" y="3666780"/>
            <a:ext cx="7622176" cy="400110"/>
          </a:xfrm>
          <a:prstGeom prst="rect">
            <a:avLst/>
          </a:prstGeom>
          <a:noFill/>
        </p:spPr>
        <p:txBody>
          <a:bodyPr wrap="square">
            <a:spAutoFit/>
          </a:bodyPr>
          <a:lstStyle/>
          <a:p>
            <a:r>
              <a:rPr lang="vi-VN" sz="2000" b="1" dirty="0"/>
              <a:t>Đặc điểm của giao thức NMEA 0183:</a:t>
            </a:r>
            <a:endParaRPr lang="en-US" sz="2000" b="1" dirty="0"/>
          </a:p>
        </p:txBody>
      </p:sp>
      <p:sp>
        <p:nvSpPr>
          <p:cNvPr id="13" name="TextBox 12">
            <a:extLst>
              <a:ext uri="{FF2B5EF4-FFF2-40B4-BE49-F238E27FC236}">
                <a16:creationId xmlns:a16="http://schemas.microsoft.com/office/drawing/2014/main" id="{B07BD0FC-C581-E19C-0461-9B7D54D8525A}"/>
              </a:ext>
            </a:extLst>
          </p:cNvPr>
          <p:cNvSpPr txBox="1"/>
          <p:nvPr/>
        </p:nvSpPr>
        <p:spPr>
          <a:xfrm>
            <a:off x="6781800" y="3666780"/>
            <a:ext cx="7622176" cy="400110"/>
          </a:xfrm>
          <a:prstGeom prst="rect">
            <a:avLst/>
          </a:prstGeom>
          <a:noFill/>
        </p:spPr>
        <p:txBody>
          <a:bodyPr wrap="square">
            <a:spAutoFit/>
          </a:bodyPr>
          <a:lstStyle/>
          <a:p>
            <a:r>
              <a:rPr lang="vi-VN" sz="2000" b="1" dirty="0"/>
              <a:t>Module GPS NEO-6M truyền các câu NMEA 0183 sau:</a:t>
            </a:r>
            <a:endParaRPr lang="en-US" sz="2000" b="1" dirty="0"/>
          </a:p>
        </p:txBody>
      </p:sp>
    </p:spTree>
    <p:extLst>
      <p:ext uri="{BB962C8B-B14F-4D97-AF65-F5344CB8AC3E}">
        <p14:creationId xmlns:p14="http://schemas.microsoft.com/office/powerpoint/2010/main" val="33348809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90384" y="-190384"/>
            <a:ext cx="15620767" cy="4769531"/>
            <a:chOff x="0" y="0"/>
            <a:chExt cx="20827689" cy="6359375"/>
          </a:xfrm>
        </p:grpSpPr>
        <p:pic>
          <p:nvPicPr>
            <p:cNvPr id="3" name="Picture 3"/>
            <p:cNvPicPr>
              <a:picLocks noChangeAspect="1"/>
            </p:cNvPicPr>
            <p:nvPr/>
          </p:nvPicPr>
          <p:blipFill>
            <a:blip r:embed="rId2"/>
            <a:srcRect t="28956" b="23397"/>
            <a:stretch>
              <a:fillRect/>
            </a:stretch>
          </p:blipFill>
          <p:spPr>
            <a:xfrm>
              <a:off x="0" y="0"/>
              <a:ext cx="20827689" cy="6359375"/>
            </a:xfrm>
            <a:prstGeom prst="rect">
              <a:avLst/>
            </a:prstGeom>
          </p:spPr>
        </p:pic>
      </p:grpSp>
      <p:sp>
        <p:nvSpPr>
          <p:cNvPr id="4" name="Freeform 4"/>
          <p:cNvSpPr/>
          <p:nvPr/>
        </p:nvSpPr>
        <p:spPr>
          <a:xfrm rot="-2700000">
            <a:off x="6881661" y="3840808"/>
            <a:ext cx="1476679" cy="1476679"/>
          </a:xfrm>
          <a:custGeom>
            <a:avLst/>
            <a:gdLst/>
            <a:ahLst/>
            <a:cxnLst/>
            <a:rect l="l" t="t" r="r" b="b"/>
            <a:pathLst>
              <a:path w="1476679" h="1476679">
                <a:moveTo>
                  <a:pt x="0" y="0"/>
                </a:moveTo>
                <a:lnTo>
                  <a:pt x="1476678" y="0"/>
                </a:lnTo>
                <a:lnTo>
                  <a:pt x="1476678" y="1476679"/>
                </a:lnTo>
                <a:lnTo>
                  <a:pt x="0" y="1476679"/>
                </a:lnTo>
                <a:lnTo>
                  <a:pt x="0" y="0"/>
                </a:lnTo>
                <a:close/>
              </a:path>
            </a:pathLst>
          </a:custGeom>
          <a:blipFill>
            <a:blip r:embed="rId3"/>
            <a:stretch>
              <a:fillRect/>
            </a:stretch>
          </a:blipFill>
        </p:spPr>
      </p:sp>
      <p:sp>
        <p:nvSpPr>
          <p:cNvPr id="5" name="Freeform 5"/>
          <p:cNvSpPr/>
          <p:nvPr/>
        </p:nvSpPr>
        <p:spPr>
          <a:xfrm rot="-2700000">
            <a:off x="7005927" y="3965074"/>
            <a:ext cx="1228147" cy="1228147"/>
          </a:xfrm>
          <a:custGeom>
            <a:avLst/>
            <a:gdLst/>
            <a:ahLst/>
            <a:cxnLst/>
            <a:rect l="l" t="t" r="r" b="b"/>
            <a:pathLst>
              <a:path w="1228147" h="1228147">
                <a:moveTo>
                  <a:pt x="0" y="0"/>
                </a:moveTo>
                <a:lnTo>
                  <a:pt x="1228146" y="0"/>
                </a:lnTo>
                <a:lnTo>
                  <a:pt x="1228146" y="1228147"/>
                </a:lnTo>
                <a:lnTo>
                  <a:pt x="0" y="1228147"/>
                </a:lnTo>
                <a:lnTo>
                  <a:pt x="0" y="0"/>
                </a:lnTo>
                <a:close/>
              </a:path>
            </a:pathLst>
          </a:custGeom>
          <a:blipFill>
            <a:blip r:embed="rId4"/>
            <a:stretch>
              <a:fillRect/>
            </a:stretch>
          </a:blipFill>
        </p:spPr>
      </p:sp>
      <p:sp>
        <p:nvSpPr>
          <p:cNvPr id="6" name="Freeform 6"/>
          <p:cNvSpPr/>
          <p:nvPr/>
        </p:nvSpPr>
        <p:spPr>
          <a:xfrm>
            <a:off x="7229756" y="4302562"/>
            <a:ext cx="780489" cy="553171"/>
          </a:xfrm>
          <a:custGeom>
            <a:avLst/>
            <a:gdLst/>
            <a:ahLst/>
            <a:cxnLst/>
            <a:rect l="l" t="t" r="r" b="b"/>
            <a:pathLst>
              <a:path w="780489" h="553171">
                <a:moveTo>
                  <a:pt x="0" y="0"/>
                </a:moveTo>
                <a:lnTo>
                  <a:pt x="780488" y="0"/>
                </a:lnTo>
                <a:lnTo>
                  <a:pt x="780488" y="553171"/>
                </a:lnTo>
                <a:lnTo>
                  <a:pt x="0" y="553171"/>
                </a:lnTo>
                <a:lnTo>
                  <a:pt x="0" y="0"/>
                </a:lnTo>
                <a:close/>
              </a:path>
            </a:pathLst>
          </a:custGeom>
          <a:blipFill>
            <a:blip r:embed="rId5"/>
            <a:stretch>
              <a:fillRect/>
            </a:stretch>
          </a:blipFill>
        </p:spPr>
      </p:sp>
      <p:sp>
        <p:nvSpPr>
          <p:cNvPr id="7" name="TextBox 7"/>
          <p:cNvSpPr txBox="1"/>
          <p:nvPr/>
        </p:nvSpPr>
        <p:spPr>
          <a:xfrm>
            <a:off x="4536171" y="5962979"/>
            <a:ext cx="6167659" cy="538480"/>
          </a:xfrm>
          <a:prstGeom prst="rect">
            <a:avLst/>
          </a:prstGeom>
        </p:spPr>
        <p:txBody>
          <a:bodyPr lIns="0" tIns="0" rIns="0" bIns="0" rtlCol="0" anchor="t">
            <a:spAutoFit/>
          </a:bodyPr>
          <a:lstStyle/>
          <a:p>
            <a:pPr algn="ctr">
              <a:lnSpc>
                <a:spcPts val="4200"/>
              </a:lnSpc>
            </a:pPr>
            <a:r>
              <a:rPr lang="en-US" sz="3500">
                <a:solidFill>
                  <a:srgbClr val="DC2F02"/>
                </a:solidFill>
                <a:latin typeface="Open Sans Bold"/>
              </a:rPr>
              <a:t>THIẾT KẾ HỆ THỐNG</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6"/>
          <p:cNvSpPr/>
          <p:nvPr/>
        </p:nvSpPr>
        <p:spPr>
          <a:xfrm rot="-2700000">
            <a:off x="572770" y="348615"/>
            <a:ext cx="1288415" cy="1376680"/>
          </a:xfrm>
          <a:custGeom>
            <a:avLst/>
            <a:gdLst/>
            <a:ahLst/>
            <a:cxnLst/>
            <a:rect l="l" t="t" r="r" b="b"/>
            <a:pathLst>
              <a:path w="1569878" h="1569878">
                <a:moveTo>
                  <a:pt x="0" y="0"/>
                </a:moveTo>
                <a:lnTo>
                  <a:pt x="1569879" y="0"/>
                </a:lnTo>
                <a:lnTo>
                  <a:pt x="1569879" y="1569879"/>
                </a:lnTo>
                <a:lnTo>
                  <a:pt x="0" y="1569879"/>
                </a:lnTo>
                <a:lnTo>
                  <a:pt x="0" y="0"/>
                </a:lnTo>
                <a:close/>
              </a:path>
            </a:pathLst>
          </a:custGeom>
          <a:blipFill>
            <a:blip r:embed="rId2"/>
            <a:stretch>
              <a:fillRect/>
            </a:stretch>
          </a:blipFill>
        </p:spPr>
      </p:sp>
      <p:sp>
        <p:nvSpPr>
          <p:cNvPr id="14" name="TextBox 14"/>
          <p:cNvSpPr txBox="1"/>
          <p:nvPr/>
        </p:nvSpPr>
        <p:spPr>
          <a:xfrm>
            <a:off x="2362200" y="857250"/>
            <a:ext cx="6433820" cy="742315"/>
          </a:xfrm>
          <a:prstGeom prst="rect">
            <a:avLst/>
          </a:prstGeom>
        </p:spPr>
        <p:txBody>
          <a:bodyPr lIns="0" tIns="0" rIns="0" bIns="0" rtlCol="0" anchor="t">
            <a:noAutofit/>
          </a:bodyPr>
          <a:lstStyle/>
          <a:p>
            <a:pPr algn="l">
              <a:lnSpc>
                <a:spcPts val="4200"/>
              </a:lnSpc>
            </a:pPr>
            <a:r>
              <a:rPr lang="en-US" sz="3500">
                <a:solidFill>
                  <a:srgbClr val="DC2F02"/>
                </a:solidFill>
                <a:latin typeface="Open Sans Bold"/>
              </a:rPr>
              <a:t>Yêu cầu của hệ thống</a:t>
            </a:r>
          </a:p>
        </p:txBody>
      </p:sp>
      <p:sp>
        <p:nvSpPr>
          <p:cNvPr id="22" name="Freeform 13"/>
          <p:cNvSpPr/>
          <p:nvPr/>
        </p:nvSpPr>
        <p:spPr>
          <a:xfrm>
            <a:off x="1194447" y="6553357"/>
            <a:ext cx="812573" cy="902859"/>
          </a:xfrm>
          <a:custGeom>
            <a:avLst/>
            <a:gdLst/>
            <a:ahLst/>
            <a:cxnLst/>
            <a:rect l="l" t="t" r="r" b="b"/>
            <a:pathLst>
              <a:path w="812573" h="902859">
                <a:moveTo>
                  <a:pt x="0" y="0"/>
                </a:moveTo>
                <a:lnTo>
                  <a:pt x="812573" y="0"/>
                </a:lnTo>
                <a:lnTo>
                  <a:pt x="812573" y="902859"/>
                </a:lnTo>
                <a:lnTo>
                  <a:pt x="0" y="902859"/>
                </a:lnTo>
                <a:lnTo>
                  <a:pt x="0" y="0"/>
                </a:lnTo>
                <a:close/>
              </a:path>
            </a:pathLst>
          </a:custGeom>
          <a:blipFill>
            <a:blip r:embed="rId3"/>
            <a:stretch>
              <a:fillRect/>
            </a:stretch>
          </a:blipFill>
        </p:spPr>
      </p:sp>
      <p:sp>
        <p:nvSpPr>
          <p:cNvPr id="5" name="TextBox 11"/>
          <p:cNvSpPr txBox="1"/>
          <p:nvPr/>
        </p:nvSpPr>
        <p:spPr>
          <a:xfrm>
            <a:off x="2047875" y="2228850"/>
            <a:ext cx="8719820" cy="4324350"/>
          </a:xfrm>
          <a:prstGeom prst="rect">
            <a:avLst/>
          </a:prstGeom>
        </p:spPr>
        <p:txBody>
          <a:bodyPr lIns="0" tIns="0" rIns="0" bIns="0" rtlCol="0" anchor="t">
            <a:noAutofit/>
          </a:bodyPr>
          <a:lstStyle/>
          <a:p>
            <a:pPr marL="457200" indent="-457200">
              <a:lnSpc>
                <a:spcPct val="150000"/>
              </a:lnSpc>
              <a:buFont typeface="Arial" panose="020B0604020202020204" pitchFamily="34" charset="0"/>
              <a:buChar char="•"/>
            </a:pPr>
            <a:r>
              <a:rPr lang="en-US" sz="2800" dirty="0" err="1">
                <a:solidFill>
                  <a:srgbClr val="000000"/>
                </a:solidFill>
                <a:latin typeface="Times New Roman" panose="02020603050405020304" charset="0"/>
                <a:cs typeface="Times New Roman" panose="02020603050405020304" charset="0"/>
              </a:rPr>
              <a:t>Sử</a:t>
            </a:r>
            <a:r>
              <a:rPr lang="en-US" sz="2800" dirty="0">
                <a:solidFill>
                  <a:srgbClr val="000000"/>
                </a:solidFill>
                <a:latin typeface="Times New Roman" panose="02020603050405020304" charset="0"/>
                <a:cs typeface="Times New Roman" panose="02020603050405020304" charset="0"/>
              </a:rPr>
              <a:t> </a:t>
            </a:r>
            <a:r>
              <a:rPr lang="en-US" sz="2800" dirty="0" err="1">
                <a:solidFill>
                  <a:srgbClr val="000000"/>
                </a:solidFill>
                <a:latin typeface="Times New Roman" panose="02020603050405020304" charset="0"/>
                <a:cs typeface="Times New Roman" panose="02020603050405020304" charset="0"/>
              </a:rPr>
              <a:t>dụng</a:t>
            </a:r>
            <a:r>
              <a:rPr lang="en-US" sz="2800" dirty="0">
                <a:solidFill>
                  <a:srgbClr val="000000"/>
                </a:solidFill>
                <a:latin typeface="Times New Roman" panose="02020603050405020304" charset="0"/>
                <a:cs typeface="Times New Roman" panose="02020603050405020304" charset="0"/>
              </a:rPr>
              <a:t> ESP32 </a:t>
            </a:r>
            <a:r>
              <a:rPr lang="en-US" sz="2800" dirty="0" err="1">
                <a:solidFill>
                  <a:srgbClr val="000000"/>
                </a:solidFill>
                <a:latin typeface="Times New Roman" panose="02020603050405020304" charset="0"/>
                <a:cs typeface="Times New Roman" panose="02020603050405020304" charset="0"/>
              </a:rPr>
              <a:t>kết</a:t>
            </a:r>
            <a:r>
              <a:rPr lang="en-US" sz="2800" dirty="0">
                <a:solidFill>
                  <a:srgbClr val="000000"/>
                </a:solidFill>
                <a:latin typeface="Times New Roman" panose="02020603050405020304" charset="0"/>
                <a:cs typeface="Times New Roman" panose="02020603050405020304" charset="0"/>
              </a:rPr>
              <a:t> </a:t>
            </a:r>
            <a:r>
              <a:rPr lang="en-US" sz="2800" dirty="0" err="1">
                <a:solidFill>
                  <a:srgbClr val="000000"/>
                </a:solidFill>
                <a:latin typeface="Times New Roman" panose="02020603050405020304" charset="0"/>
                <a:cs typeface="Times New Roman" panose="02020603050405020304" charset="0"/>
              </a:rPr>
              <a:t>hợp</a:t>
            </a:r>
            <a:r>
              <a:rPr lang="en-US" sz="2800" dirty="0">
                <a:solidFill>
                  <a:srgbClr val="000000"/>
                </a:solidFill>
                <a:latin typeface="Times New Roman" panose="02020603050405020304" charset="0"/>
                <a:cs typeface="Times New Roman" panose="02020603050405020304" charset="0"/>
              </a:rPr>
              <a:t> NEO6M GPS  </a:t>
            </a:r>
            <a:r>
              <a:rPr lang="en-US" sz="2800" dirty="0" err="1">
                <a:solidFill>
                  <a:srgbClr val="000000"/>
                </a:solidFill>
                <a:latin typeface="Times New Roman" panose="02020603050405020304" charset="0"/>
                <a:cs typeface="Times New Roman" panose="02020603050405020304" charset="0"/>
              </a:rPr>
              <a:t>xác</a:t>
            </a:r>
            <a:r>
              <a:rPr lang="en-US" sz="2800" dirty="0">
                <a:solidFill>
                  <a:srgbClr val="000000"/>
                </a:solidFill>
                <a:latin typeface="Times New Roman" panose="02020603050405020304" charset="0"/>
                <a:cs typeface="Times New Roman" panose="02020603050405020304" charset="0"/>
              </a:rPr>
              <a:t> </a:t>
            </a:r>
            <a:r>
              <a:rPr lang="en-US" sz="2800" dirty="0" err="1">
                <a:solidFill>
                  <a:srgbClr val="000000"/>
                </a:solidFill>
                <a:latin typeface="Times New Roman" panose="02020603050405020304" charset="0"/>
                <a:cs typeface="Times New Roman" panose="02020603050405020304" charset="0"/>
              </a:rPr>
              <a:t>định</a:t>
            </a:r>
            <a:r>
              <a:rPr lang="en-US" sz="2800" dirty="0">
                <a:solidFill>
                  <a:srgbClr val="000000"/>
                </a:solidFill>
                <a:latin typeface="Times New Roman" panose="02020603050405020304" charset="0"/>
                <a:cs typeface="Times New Roman" panose="02020603050405020304" charset="0"/>
              </a:rPr>
              <a:t> </a:t>
            </a:r>
            <a:r>
              <a:rPr lang="en-US" sz="2800" dirty="0" err="1">
                <a:solidFill>
                  <a:srgbClr val="000000"/>
                </a:solidFill>
                <a:latin typeface="Times New Roman" panose="02020603050405020304" charset="0"/>
                <a:cs typeface="Times New Roman" panose="02020603050405020304" charset="0"/>
              </a:rPr>
              <a:t>vị</a:t>
            </a:r>
            <a:r>
              <a:rPr lang="en-US" sz="2800" dirty="0">
                <a:solidFill>
                  <a:srgbClr val="000000"/>
                </a:solidFill>
                <a:latin typeface="Times New Roman" panose="02020603050405020304" charset="0"/>
                <a:cs typeface="Times New Roman" panose="02020603050405020304" charset="0"/>
              </a:rPr>
              <a:t> </a:t>
            </a:r>
            <a:r>
              <a:rPr lang="en-US" sz="2800" dirty="0" err="1">
                <a:solidFill>
                  <a:srgbClr val="000000"/>
                </a:solidFill>
                <a:latin typeface="Times New Roman" panose="02020603050405020304" charset="0"/>
                <a:cs typeface="Times New Roman" panose="02020603050405020304" charset="0"/>
              </a:rPr>
              <a:t>trí</a:t>
            </a:r>
            <a:endParaRPr lang="en-US" sz="2800" dirty="0">
              <a:solidFill>
                <a:srgbClr val="000000"/>
              </a:solidFill>
              <a:latin typeface="Times New Roman" panose="02020603050405020304" charset="0"/>
              <a:cs typeface="Times New Roman" panose="02020603050405020304" charset="0"/>
            </a:endParaRPr>
          </a:p>
          <a:p>
            <a:pPr marL="457200" indent="-457200">
              <a:lnSpc>
                <a:spcPct val="150000"/>
              </a:lnSpc>
              <a:buFont typeface="Arial" panose="020B0604020202020204" pitchFamily="34" charset="0"/>
              <a:buChar char="•"/>
            </a:pPr>
            <a:r>
              <a:rPr lang="en-US" sz="2800" dirty="0" err="1">
                <a:solidFill>
                  <a:srgbClr val="000000"/>
                </a:solidFill>
                <a:latin typeface="Times New Roman" panose="02020603050405020304" charset="0"/>
                <a:cs typeface="Times New Roman" panose="02020603050405020304" charset="0"/>
              </a:rPr>
              <a:t>Đọc</a:t>
            </a:r>
            <a:r>
              <a:rPr lang="en-US" sz="2800" dirty="0">
                <a:solidFill>
                  <a:srgbClr val="000000"/>
                </a:solidFill>
                <a:latin typeface="Times New Roman" panose="02020603050405020304" charset="0"/>
                <a:cs typeface="Times New Roman" panose="02020603050405020304" charset="0"/>
              </a:rPr>
              <a:t> </a:t>
            </a:r>
            <a:r>
              <a:rPr lang="en-US" sz="2800" dirty="0" err="1">
                <a:solidFill>
                  <a:srgbClr val="000000"/>
                </a:solidFill>
                <a:latin typeface="Times New Roman" panose="02020603050405020304" charset="0"/>
                <a:cs typeface="Times New Roman" panose="02020603050405020304" charset="0"/>
              </a:rPr>
              <a:t>tín</a:t>
            </a:r>
            <a:r>
              <a:rPr lang="en-US" sz="2800" dirty="0">
                <a:solidFill>
                  <a:srgbClr val="000000"/>
                </a:solidFill>
                <a:latin typeface="Times New Roman" panose="02020603050405020304" charset="0"/>
                <a:cs typeface="Times New Roman" panose="02020603050405020304" charset="0"/>
              </a:rPr>
              <a:t> </a:t>
            </a:r>
            <a:r>
              <a:rPr lang="en-US" sz="2800" dirty="0" err="1">
                <a:solidFill>
                  <a:srgbClr val="000000"/>
                </a:solidFill>
                <a:latin typeface="Times New Roman" panose="02020603050405020304" charset="0"/>
                <a:cs typeface="Times New Roman" panose="02020603050405020304" charset="0"/>
              </a:rPr>
              <a:t>hiệu</a:t>
            </a:r>
            <a:r>
              <a:rPr lang="en-US" sz="2800" dirty="0">
                <a:solidFill>
                  <a:srgbClr val="000000"/>
                </a:solidFill>
                <a:latin typeface="Times New Roman" panose="02020603050405020304" charset="0"/>
                <a:cs typeface="Times New Roman" panose="02020603050405020304" charset="0"/>
              </a:rPr>
              <a:t> </a:t>
            </a:r>
            <a:r>
              <a:rPr lang="en-US" sz="2800" dirty="0" err="1">
                <a:solidFill>
                  <a:srgbClr val="000000"/>
                </a:solidFill>
                <a:latin typeface="Times New Roman" panose="02020603050405020304" charset="0"/>
                <a:cs typeface="Times New Roman" panose="02020603050405020304" charset="0"/>
              </a:rPr>
              <a:t>của</a:t>
            </a:r>
            <a:r>
              <a:rPr lang="en-US" sz="2800" dirty="0">
                <a:solidFill>
                  <a:srgbClr val="000000"/>
                </a:solidFill>
                <a:latin typeface="Times New Roman" panose="02020603050405020304" charset="0"/>
                <a:cs typeface="Times New Roman" panose="02020603050405020304" charset="0"/>
              </a:rPr>
              <a:t> SIM800A GSM Module</a:t>
            </a:r>
          </a:p>
          <a:p>
            <a:pPr marL="457200" indent="-457200">
              <a:lnSpc>
                <a:spcPct val="150000"/>
              </a:lnSpc>
              <a:buFont typeface="Arial" panose="020B0604020202020204" pitchFamily="34" charset="0"/>
              <a:buChar char="•"/>
            </a:pPr>
            <a:r>
              <a:rPr lang="en-US" sz="2800" dirty="0" err="1">
                <a:solidFill>
                  <a:srgbClr val="000000"/>
                </a:solidFill>
                <a:latin typeface="Times New Roman" panose="02020603050405020304" charset="0"/>
                <a:cs typeface="Times New Roman" panose="02020603050405020304" charset="0"/>
              </a:rPr>
              <a:t>Kết</a:t>
            </a:r>
            <a:r>
              <a:rPr lang="en-US" sz="2800" dirty="0">
                <a:solidFill>
                  <a:srgbClr val="000000"/>
                </a:solidFill>
                <a:latin typeface="Times New Roman" panose="02020603050405020304" charset="0"/>
                <a:cs typeface="Times New Roman" panose="02020603050405020304" charset="0"/>
              </a:rPr>
              <a:t> </a:t>
            </a:r>
            <a:r>
              <a:rPr lang="en-US" sz="2800" dirty="0" err="1">
                <a:solidFill>
                  <a:srgbClr val="000000"/>
                </a:solidFill>
                <a:latin typeface="Times New Roman" panose="02020603050405020304" charset="0"/>
                <a:cs typeface="Times New Roman" panose="02020603050405020304" charset="0"/>
              </a:rPr>
              <a:t>nối</a:t>
            </a:r>
            <a:r>
              <a:rPr lang="en-US" sz="2800" dirty="0">
                <a:solidFill>
                  <a:srgbClr val="000000"/>
                </a:solidFill>
                <a:latin typeface="Times New Roman" panose="02020603050405020304" charset="0"/>
                <a:cs typeface="Times New Roman" panose="02020603050405020304" charset="0"/>
              </a:rPr>
              <a:t> </a:t>
            </a:r>
            <a:r>
              <a:rPr lang="en-US" sz="2800" dirty="0" err="1">
                <a:solidFill>
                  <a:srgbClr val="000000"/>
                </a:solidFill>
                <a:latin typeface="Times New Roman" panose="02020603050405020304" charset="0"/>
                <a:cs typeface="Times New Roman" panose="02020603050405020304" charset="0"/>
              </a:rPr>
              <a:t>thiết</a:t>
            </a:r>
            <a:r>
              <a:rPr lang="en-US" sz="2800" dirty="0">
                <a:solidFill>
                  <a:srgbClr val="000000"/>
                </a:solidFill>
                <a:latin typeface="Times New Roman" panose="02020603050405020304" charset="0"/>
                <a:cs typeface="Times New Roman" panose="02020603050405020304" charset="0"/>
              </a:rPr>
              <a:t> </a:t>
            </a:r>
            <a:r>
              <a:rPr lang="en-US" sz="2800" dirty="0" err="1">
                <a:solidFill>
                  <a:srgbClr val="000000"/>
                </a:solidFill>
                <a:latin typeface="Times New Roman" panose="02020603050405020304" charset="0"/>
                <a:cs typeface="Times New Roman" panose="02020603050405020304" charset="0"/>
              </a:rPr>
              <a:t>bị</a:t>
            </a:r>
            <a:r>
              <a:rPr lang="en-US" sz="2800" dirty="0">
                <a:solidFill>
                  <a:srgbClr val="000000"/>
                </a:solidFill>
                <a:latin typeface="Times New Roman" panose="02020603050405020304" charset="0"/>
                <a:cs typeface="Times New Roman" panose="02020603050405020304" charset="0"/>
              </a:rPr>
              <a:t> </a:t>
            </a:r>
            <a:r>
              <a:rPr lang="en-US" sz="2800" dirty="0" err="1">
                <a:solidFill>
                  <a:srgbClr val="000000"/>
                </a:solidFill>
                <a:latin typeface="Times New Roman" panose="02020603050405020304" charset="0"/>
                <a:cs typeface="Times New Roman" panose="02020603050405020304" charset="0"/>
              </a:rPr>
              <a:t>này</a:t>
            </a:r>
            <a:r>
              <a:rPr lang="en-US" sz="2800" dirty="0">
                <a:solidFill>
                  <a:srgbClr val="000000"/>
                </a:solidFill>
                <a:latin typeface="Times New Roman" panose="02020603050405020304" charset="0"/>
                <a:cs typeface="Times New Roman" panose="02020603050405020304" charset="0"/>
              </a:rPr>
              <a:t> </a:t>
            </a:r>
            <a:r>
              <a:rPr lang="en-US" sz="2800" dirty="0" err="1">
                <a:solidFill>
                  <a:srgbClr val="000000"/>
                </a:solidFill>
                <a:latin typeface="Times New Roman" panose="02020603050405020304" charset="0"/>
                <a:cs typeface="Times New Roman" panose="02020603050405020304" charset="0"/>
              </a:rPr>
              <a:t>để</a:t>
            </a:r>
            <a:r>
              <a:rPr lang="en-US" sz="2800" dirty="0">
                <a:solidFill>
                  <a:srgbClr val="000000"/>
                </a:solidFill>
                <a:latin typeface="Times New Roman" panose="02020603050405020304" charset="0"/>
                <a:cs typeface="Times New Roman" panose="02020603050405020304" charset="0"/>
              </a:rPr>
              <a:t> </a:t>
            </a:r>
            <a:r>
              <a:rPr lang="en-US" sz="2800" dirty="0" err="1">
                <a:solidFill>
                  <a:srgbClr val="000000"/>
                </a:solidFill>
                <a:latin typeface="Times New Roman" panose="02020603050405020304" charset="0"/>
                <a:cs typeface="Times New Roman" panose="02020603050405020304" charset="0"/>
              </a:rPr>
              <a:t>xác</a:t>
            </a:r>
            <a:r>
              <a:rPr lang="en-US" sz="2800" dirty="0">
                <a:solidFill>
                  <a:srgbClr val="000000"/>
                </a:solidFill>
                <a:latin typeface="Times New Roman" panose="02020603050405020304" charset="0"/>
                <a:cs typeface="Times New Roman" panose="02020603050405020304" charset="0"/>
              </a:rPr>
              <a:t> </a:t>
            </a:r>
            <a:r>
              <a:rPr lang="en-US" sz="2800" dirty="0" err="1">
                <a:solidFill>
                  <a:srgbClr val="000000"/>
                </a:solidFill>
                <a:latin typeface="Times New Roman" panose="02020603050405020304" charset="0"/>
                <a:cs typeface="Times New Roman" panose="02020603050405020304" charset="0"/>
              </a:rPr>
              <a:t>định</a:t>
            </a:r>
            <a:r>
              <a:rPr lang="en-US" sz="2800" dirty="0">
                <a:solidFill>
                  <a:srgbClr val="000000"/>
                </a:solidFill>
                <a:latin typeface="Times New Roman" panose="02020603050405020304" charset="0"/>
                <a:cs typeface="Times New Roman" panose="02020603050405020304" charset="0"/>
              </a:rPr>
              <a:t> </a:t>
            </a:r>
            <a:r>
              <a:rPr lang="en-US" sz="2800" dirty="0" err="1">
                <a:solidFill>
                  <a:srgbClr val="000000"/>
                </a:solidFill>
                <a:latin typeface="Times New Roman" panose="02020603050405020304" charset="0"/>
                <a:cs typeface="Times New Roman" panose="02020603050405020304" charset="0"/>
              </a:rPr>
              <a:t>vị</a:t>
            </a:r>
            <a:r>
              <a:rPr lang="en-US" sz="2800" dirty="0">
                <a:solidFill>
                  <a:srgbClr val="000000"/>
                </a:solidFill>
                <a:latin typeface="Times New Roman" panose="02020603050405020304" charset="0"/>
                <a:cs typeface="Times New Roman" panose="02020603050405020304" charset="0"/>
              </a:rPr>
              <a:t> </a:t>
            </a:r>
            <a:r>
              <a:rPr lang="en-US" sz="2800" dirty="0" err="1">
                <a:solidFill>
                  <a:srgbClr val="000000"/>
                </a:solidFill>
                <a:latin typeface="Times New Roman" panose="02020603050405020304" charset="0"/>
                <a:cs typeface="Times New Roman" panose="02020603050405020304" charset="0"/>
              </a:rPr>
              <a:t>trí</a:t>
            </a:r>
            <a:r>
              <a:rPr lang="en-US" sz="2800" dirty="0">
                <a:solidFill>
                  <a:srgbClr val="000000"/>
                </a:solidFill>
                <a:latin typeface="Times New Roman" panose="02020603050405020304" charset="0"/>
                <a:cs typeface="Times New Roman" panose="02020603050405020304" charset="0"/>
              </a:rPr>
              <a:t> qua GPS </a:t>
            </a:r>
            <a:r>
              <a:rPr lang="en-US" sz="2800" dirty="0" err="1">
                <a:solidFill>
                  <a:srgbClr val="000000"/>
                </a:solidFill>
                <a:latin typeface="Times New Roman" panose="02020603050405020304" charset="0"/>
                <a:cs typeface="Times New Roman" panose="02020603050405020304" charset="0"/>
              </a:rPr>
              <a:t>và</a:t>
            </a:r>
            <a:r>
              <a:rPr lang="en-US" sz="2800" dirty="0">
                <a:solidFill>
                  <a:srgbClr val="000000"/>
                </a:solidFill>
                <a:latin typeface="Times New Roman" panose="02020603050405020304" charset="0"/>
                <a:cs typeface="Times New Roman" panose="02020603050405020304" charset="0"/>
              </a:rPr>
              <a:t> </a:t>
            </a:r>
            <a:r>
              <a:rPr lang="en-US" sz="2800" dirty="0" err="1">
                <a:solidFill>
                  <a:srgbClr val="000000"/>
                </a:solidFill>
                <a:latin typeface="Times New Roman" panose="02020603050405020304" charset="0"/>
                <a:cs typeface="Times New Roman" panose="02020603050405020304" charset="0"/>
              </a:rPr>
              <a:t>gửi</a:t>
            </a:r>
            <a:r>
              <a:rPr lang="en-US" sz="2800" dirty="0">
                <a:solidFill>
                  <a:srgbClr val="000000"/>
                </a:solidFill>
                <a:latin typeface="Times New Roman" panose="02020603050405020304" charset="0"/>
                <a:cs typeface="Times New Roman" panose="02020603050405020304" charset="0"/>
              </a:rPr>
              <a:t> </a:t>
            </a:r>
            <a:r>
              <a:rPr lang="en-US" sz="2800" dirty="0" err="1">
                <a:solidFill>
                  <a:srgbClr val="000000"/>
                </a:solidFill>
                <a:latin typeface="Times New Roman" panose="02020603050405020304" charset="0"/>
                <a:cs typeface="Times New Roman" panose="02020603050405020304" charset="0"/>
              </a:rPr>
              <a:t>thông</a:t>
            </a:r>
            <a:r>
              <a:rPr lang="en-US" sz="2800" dirty="0">
                <a:solidFill>
                  <a:srgbClr val="000000"/>
                </a:solidFill>
                <a:latin typeface="Times New Roman" panose="02020603050405020304" charset="0"/>
                <a:cs typeface="Times New Roman" panose="02020603050405020304" charset="0"/>
              </a:rPr>
              <a:t> tin </a:t>
            </a:r>
            <a:r>
              <a:rPr lang="en-US" sz="2800" dirty="0" err="1">
                <a:solidFill>
                  <a:srgbClr val="000000"/>
                </a:solidFill>
                <a:latin typeface="Times New Roman" panose="02020603050405020304" charset="0"/>
                <a:cs typeface="Times New Roman" panose="02020603050405020304" charset="0"/>
              </a:rPr>
              <a:t>này</a:t>
            </a:r>
            <a:r>
              <a:rPr lang="en-US" sz="2800" dirty="0">
                <a:solidFill>
                  <a:srgbClr val="000000"/>
                </a:solidFill>
                <a:latin typeface="Times New Roman" panose="02020603050405020304" charset="0"/>
                <a:cs typeface="Times New Roman" panose="02020603050405020304" charset="0"/>
              </a:rPr>
              <a:t> qua tin </a:t>
            </a:r>
            <a:r>
              <a:rPr lang="en-US" sz="2800" dirty="0" err="1">
                <a:solidFill>
                  <a:srgbClr val="000000"/>
                </a:solidFill>
                <a:latin typeface="Times New Roman" panose="02020603050405020304" charset="0"/>
                <a:cs typeface="Times New Roman" panose="02020603050405020304" charset="0"/>
              </a:rPr>
              <a:t>nhắn</a:t>
            </a:r>
            <a:r>
              <a:rPr lang="en-US" sz="2800" dirty="0">
                <a:solidFill>
                  <a:srgbClr val="000000"/>
                </a:solidFill>
                <a:latin typeface="Times New Roman" panose="02020603050405020304" charset="0"/>
                <a:cs typeface="Times New Roman" panose="02020603050405020304" charset="0"/>
              </a:rPr>
              <a:t>. </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6"/>
          <p:cNvSpPr/>
          <p:nvPr/>
        </p:nvSpPr>
        <p:spPr>
          <a:xfrm rot="-2700000">
            <a:off x="572770" y="348615"/>
            <a:ext cx="1288415" cy="1376680"/>
          </a:xfrm>
          <a:custGeom>
            <a:avLst/>
            <a:gdLst/>
            <a:ahLst/>
            <a:cxnLst/>
            <a:rect l="l" t="t" r="r" b="b"/>
            <a:pathLst>
              <a:path w="1569878" h="1569878">
                <a:moveTo>
                  <a:pt x="0" y="0"/>
                </a:moveTo>
                <a:lnTo>
                  <a:pt x="1569879" y="0"/>
                </a:lnTo>
                <a:lnTo>
                  <a:pt x="1569879" y="1569879"/>
                </a:lnTo>
                <a:lnTo>
                  <a:pt x="0" y="1569879"/>
                </a:lnTo>
                <a:lnTo>
                  <a:pt x="0" y="0"/>
                </a:lnTo>
                <a:close/>
              </a:path>
            </a:pathLst>
          </a:custGeom>
          <a:blipFill>
            <a:blip r:embed="rId2"/>
            <a:stretch>
              <a:fillRect/>
            </a:stretch>
          </a:blipFill>
        </p:spPr>
      </p:sp>
      <p:sp>
        <p:nvSpPr>
          <p:cNvPr id="14" name="TextBox 14"/>
          <p:cNvSpPr txBox="1"/>
          <p:nvPr/>
        </p:nvSpPr>
        <p:spPr>
          <a:xfrm>
            <a:off x="2362200" y="857250"/>
            <a:ext cx="6433820" cy="742315"/>
          </a:xfrm>
          <a:prstGeom prst="rect">
            <a:avLst/>
          </a:prstGeom>
        </p:spPr>
        <p:txBody>
          <a:bodyPr lIns="0" tIns="0" rIns="0" bIns="0" rtlCol="0" anchor="t">
            <a:noAutofit/>
          </a:bodyPr>
          <a:lstStyle/>
          <a:p>
            <a:pPr algn="l">
              <a:lnSpc>
                <a:spcPts val="4200"/>
              </a:lnSpc>
            </a:pPr>
            <a:r>
              <a:rPr lang="en-US" sz="3500">
                <a:solidFill>
                  <a:srgbClr val="DC2F02"/>
                </a:solidFill>
                <a:latin typeface="Open Sans Bold"/>
              </a:rPr>
              <a:t>Sơ đồ khối</a:t>
            </a:r>
          </a:p>
        </p:txBody>
      </p:sp>
      <p:sp>
        <p:nvSpPr>
          <p:cNvPr id="22" name="Freeform 13"/>
          <p:cNvSpPr/>
          <p:nvPr/>
        </p:nvSpPr>
        <p:spPr>
          <a:xfrm>
            <a:off x="1194447" y="6553357"/>
            <a:ext cx="812573" cy="902859"/>
          </a:xfrm>
          <a:custGeom>
            <a:avLst/>
            <a:gdLst/>
            <a:ahLst/>
            <a:cxnLst/>
            <a:rect l="l" t="t" r="r" b="b"/>
            <a:pathLst>
              <a:path w="812573" h="902859">
                <a:moveTo>
                  <a:pt x="0" y="0"/>
                </a:moveTo>
                <a:lnTo>
                  <a:pt x="812573" y="0"/>
                </a:lnTo>
                <a:lnTo>
                  <a:pt x="812573" y="902859"/>
                </a:lnTo>
                <a:lnTo>
                  <a:pt x="0" y="902859"/>
                </a:lnTo>
                <a:lnTo>
                  <a:pt x="0" y="0"/>
                </a:lnTo>
                <a:close/>
              </a:path>
            </a:pathLst>
          </a:custGeom>
          <a:blipFill>
            <a:blip r:embed="rId3"/>
            <a:stretch>
              <a:fillRect/>
            </a:stretch>
          </a:blipFill>
        </p:spPr>
      </p:sp>
      <p:pic>
        <p:nvPicPr>
          <p:cNvPr id="688844990" name="Picture 1" descr="No description availabl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a:xfrm>
            <a:off x="8077200" y="1847850"/>
            <a:ext cx="6367145" cy="5393690"/>
          </a:xfrm>
          <a:prstGeom prst="rect">
            <a:avLst/>
          </a:prstGeom>
          <a:noFill/>
          <a:ln>
            <a:noFill/>
          </a:ln>
        </p:spPr>
      </p:pic>
      <p:sp>
        <p:nvSpPr>
          <p:cNvPr id="2" name="Text Box 1"/>
          <p:cNvSpPr txBox="1"/>
          <p:nvPr/>
        </p:nvSpPr>
        <p:spPr>
          <a:xfrm>
            <a:off x="516890" y="2305050"/>
            <a:ext cx="6944995" cy="3310890"/>
          </a:xfrm>
          <a:prstGeom prst="rect">
            <a:avLst/>
          </a:prstGeom>
          <a:noFill/>
        </p:spPr>
        <p:txBody>
          <a:bodyPr wrap="square" rtlCol="0" anchor="t">
            <a:noAutofit/>
          </a:bodyPr>
          <a:lstStyle/>
          <a:p>
            <a:r>
              <a:rPr lang="en-US" sz="2000"/>
              <a:t>-    Khối nguồn: Cung cấp nguồn cho các thiết bị của hệ thống.</a:t>
            </a:r>
          </a:p>
          <a:p>
            <a:r>
              <a:rPr lang="en-US" sz="2000"/>
              <a:t>-   Khối xử lý: Điều phối kết nối để nhận gửi thông tin với các khối còn lại.</a:t>
            </a:r>
          </a:p>
          <a:p>
            <a:r>
              <a:rPr lang="en-US" sz="2000"/>
              <a:t>-   Khối báo hiệu: Điều khiển BUZZER báo hiệu khi nhận dữ liệu từ khối xử lý.</a:t>
            </a:r>
          </a:p>
          <a:p>
            <a:r>
              <a:rPr lang="en-US" sz="2000"/>
              <a:t>-   Khối định vị: Liên tục cập nhật dữ liệu tọa độ.</a:t>
            </a:r>
          </a:p>
          <a:p>
            <a:r>
              <a:rPr lang="en-US" sz="2000"/>
              <a:t>-   Khối gửi/nhận dữ thông tin: truyền thông gửi nhận dữ liệu điều khiển từ khối xử lí và Smartphone.</a:t>
            </a:r>
          </a:p>
          <a:p>
            <a:r>
              <a:rPr lang="en-US" sz="2000"/>
              <a:t>-   Smartphone: đưa ra yêu cầu thông qua tin nhắn SMS.</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6"/>
          <p:cNvSpPr/>
          <p:nvPr/>
        </p:nvSpPr>
        <p:spPr>
          <a:xfrm rot="-2700000">
            <a:off x="572770" y="348615"/>
            <a:ext cx="1288415" cy="1376680"/>
          </a:xfrm>
          <a:custGeom>
            <a:avLst/>
            <a:gdLst/>
            <a:ahLst/>
            <a:cxnLst/>
            <a:rect l="l" t="t" r="r" b="b"/>
            <a:pathLst>
              <a:path w="1569878" h="1569878">
                <a:moveTo>
                  <a:pt x="0" y="0"/>
                </a:moveTo>
                <a:lnTo>
                  <a:pt x="1569879" y="0"/>
                </a:lnTo>
                <a:lnTo>
                  <a:pt x="1569879" y="1569879"/>
                </a:lnTo>
                <a:lnTo>
                  <a:pt x="0" y="1569879"/>
                </a:lnTo>
                <a:lnTo>
                  <a:pt x="0" y="0"/>
                </a:lnTo>
                <a:close/>
              </a:path>
            </a:pathLst>
          </a:custGeom>
          <a:blipFill>
            <a:blip r:embed="rId2"/>
            <a:stretch>
              <a:fillRect/>
            </a:stretch>
          </a:blipFill>
        </p:spPr>
      </p:sp>
      <p:sp>
        <p:nvSpPr>
          <p:cNvPr id="14" name="TextBox 14"/>
          <p:cNvSpPr txBox="1"/>
          <p:nvPr/>
        </p:nvSpPr>
        <p:spPr>
          <a:xfrm>
            <a:off x="2362200" y="857250"/>
            <a:ext cx="6433820" cy="742315"/>
          </a:xfrm>
          <a:prstGeom prst="rect">
            <a:avLst/>
          </a:prstGeom>
        </p:spPr>
        <p:txBody>
          <a:bodyPr lIns="0" tIns="0" rIns="0" bIns="0" rtlCol="0" anchor="t">
            <a:noAutofit/>
          </a:bodyPr>
          <a:lstStyle/>
          <a:p>
            <a:pPr algn="l">
              <a:lnSpc>
                <a:spcPts val="4200"/>
              </a:lnSpc>
            </a:pPr>
            <a:r>
              <a:rPr lang="vi-VN" sz="3500">
                <a:solidFill>
                  <a:srgbClr val="DC2F02"/>
                </a:solidFill>
                <a:latin typeface="Open Sans Bold"/>
              </a:rPr>
              <a:t>Lưu Đồ</a:t>
            </a:r>
            <a:endParaRPr lang="en-US" sz="3500" dirty="0">
              <a:solidFill>
                <a:srgbClr val="DC2F02"/>
              </a:solidFill>
              <a:latin typeface="Open Sans Bold"/>
            </a:endParaRPr>
          </a:p>
        </p:txBody>
      </p:sp>
      <p:sp>
        <p:nvSpPr>
          <p:cNvPr id="22" name="Freeform 13"/>
          <p:cNvSpPr/>
          <p:nvPr/>
        </p:nvSpPr>
        <p:spPr>
          <a:xfrm>
            <a:off x="1194447" y="6553357"/>
            <a:ext cx="812573" cy="902859"/>
          </a:xfrm>
          <a:custGeom>
            <a:avLst/>
            <a:gdLst/>
            <a:ahLst/>
            <a:cxnLst/>
            <a:rect l="l" t="t" r="r" b="b"/>
            <a:pathLst>
              <a:path w="812573" h="902859">
                <a:moveTo>
                  <a:pt x="0" y="0"/>
                </a:moveTo>
                <a:lnTo>
                  <a:pt x="812573" y="0"/>
                </a:lnTo>
                <a:lnTo>
                  <a:pt x="812573" y="902859"/>
                </a:lnTo>
                <a:lnTo>
                  <a:pt x="0" y="902859"/>
                </a:lnTo>
                <a:lnTo>
                  <a:pt x="0" y="0"/>
                </a:lnTo>
                <a:close/>
              </a:path>
            </a:pathLst>
          </a:custGeom>
          <a:blipFill>
            <a:blip r:embed="rId3"/>
            <a:stretch>
              <a:fillRect/>
            </a:stretch>
          </a:blipFill>
        </p:spPr>
      </p:sp>
      <p:pic>
        <p:nvPicPr>
          <p:cNvPr id="1026" name="Picture 2" descr="No description available.">
            <a:extLst>
              <a:ext uri="{FF2B5EF4-FFF2-40B4-BE49-F238E27FC236}">
                <a16:creationId xmlns:a16="http://schemas.microsoft.com/office/drawing/2014/main" id="{E0F3DD4B-6F3E-15A6-C05D-7B790826A3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90800" y="1562859"/>
            <a:ext cx="4438650" cy="67818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No description available.">
            <a:extLst>
              <a:ext uri="{FF2B5EF4-FFF2-40B4-BE49-F238E27FC236}">
                <a16:creationId xmlns:a16="http://schemas.microsoft.com/office/drawing/2014/main" id="{C5DE362D-D687-EC42-2AB3-9E507E56772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72400" y="4145528"/>
            <a:ext cx="3848100" cy="4162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72227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2700000">
            <a:off x="1120186" y="2101510"/>
            <a:ext cx="1269569" cy="1269569"/>
          </a:xfrm>
          <a:custGeom>
            <a:avLst/>
            <a:gdLst/>
            <a:ahLst/>
            <a:cxnLst/>
            <a:rect l="l" t="t" r="r" b="b"/>
            <a:pathLst>
              <a:path w="1269569" h="1269569">
                <a:moveTo>
                  <a:pt x="0" y="0"/>
                </a:moveTo>
                <a:lnTo>
                  <a:pt x="1269569" y="0"/>
                </a:lnTo>
                <a:lnTo>
                  <a:pt x="1269569" y="1269569"/>
                </a:lnTo>
                <a:lnTo>
                  <a:pt x="0" y="126956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2700000">
            <a:off x="8207027" y="2101510"/>
            <a:ext cx="1269569" cy="1269569"/>
          </a:xfrm>
          <a:custGeom>
            <a:avLst/>
            <a:gdLst/>
            <a:ahLst/>
            <a:cxnLst/>
            <a:rect l="l" t="t" r="r" b="b"/>
            <a:pathLst>
              <a:path w="1269569" h="1269569">
                <a:moveTo>
                  <a:pt x="0" y="0"/>
                </a:moveTo>
                <a:lnTo>
                  <a:pt x="1269569" y="0"/>
                </a:lnTo>
                <a:lnTo>
                  <a:pt x="1269569" y="1269569"/>
                </a:lnTo>
                <a:lnTo>
                  <a:pt x="0" y="126956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rot="-2700000">
            <a:off x="1120186" y="5201421"/>
            <a:ext cx="1269569" cy="1269569"/>
          </a:xfrm>
          <a:custGeom>
            <a:avLst/>
            <a:gdLst/>
            <a:ahLst/>
            <a:cxnLst/>
            <a:rect l="l" t="t" r="r" b="b"/>
            <a:pathLst>
              <a:path w="1269569" h="1269569">
                <a:moveTo>
                  <a:pt x="0" y="0"/>
                </a:moveTo>
                <a:lnTo>
                  <a:pt x="1269569" y="0"/>
                </a:lnTo>
                <a:lnTo>
                  <a:pt x="1269569" y="1269569"/>
                </a:lnTo>
                <a:lnTo>
                  <a:pt x="0" y="126956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rot="-2700000">
            <a:off x="8207027" y="5201421"/>
            <a:ext cx="1269569" cy="1269569"/>
          </a:xfrm>
          <a:custGeom>
            <a:avLst/>
            <a:gdLst/>
            <a:ahLst/>
            <a:cxnLst/>
            <a:rect l="l" t="t" r="r" b="b"/>
            <a:pathLst>
              <a:path w="1269569" h="1269569">
                <a:moveTo>
                  <a:pt x="0" y="0"/>
                </a:moveTo>
                <a:lnTo>
                  <a:pt x="1269569" y="0"/>
                </a:lnTo>
                <a:lnTo>
                  <a:pt x="1269569" y="1269569"/>
                </a:lnTo>
                <a:lnTo>
                  <a:pt x="0" y="126956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1341026" y="2384441"/>
            <a:ext cx="827889" cy="703706"/>
          </a:xfrm>
          <a:custGeom>
            <a:avLst/>
            <a:gdLst/>
            <a:ahLst/>
            <a:cxnLst/>
            <a:rect l="l" t="t" r="r" b="b"/>
            <a:pathLst>
              <a:path w="827889" h="703706">
                <a:moveTo>
                  <a:pt x="0" y="0"/>
                </a:moveTo>
                <a:lnTo>
                  <a:pt x="827889" y="0"/>
                </a:lnTo>
                <a:lnTo>
                  <a:pt x="827889" y="703706"/>
                </a:lnTo>
                <a:lnTo>
                  <a:pt x="0" y="70370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a:off x="8489959" y="2384441"/>
            <a:ext cx="703706" cy="703706"/>
          </a:xfrm>
          <a:custGeom>
            <a:avLst/>
            <a:gdLst/>
            <a:ahLst/>
            <a:cxnLst/>
            <a:rect l="l" t="t" r="r" b="b"/>
            <a:pathLst>
              <a:path w="703706" h="703706">
                <a:moveTo>
                  <a:pt x="0" y="0"/>
                </a:moveTo>
                <a:lnTo>
                  <a:pt x="703705" y="0"/>
                </a:lnTo>
                <a:lnTo>
                  <a:pt x="703705" y="703706"/>
                </a:lnTo>
                <a:lnTo>
                  <a:pt x="0" y="70370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8" name="Freeform 8"/>
          <p:cNvSpPr/>
          <p:nvPr/>
        </p:nvSpPr>
        <p:spPr>
          <a:xfrm>
            <a:off x="8479417" y="5484353"/>
            <a:ext cx="724790" cy="703706"/>
          </a:xfrm>
          <a:custGeom>
            <a:avLst/>
            <a:gdLst/>
            <a:ahLst/>
            <a:cxnLst/>
            <a:rect l="l" t="t" r="r" b="b"/>
            <a:pathLst>
              <a:path w="724790" h="703706">
                <a:moveTo>
                  <a:pt x="0" y="0"/>
                </a:moveTo>
                <a:lnTo>
                  <a:pt x="724790" y="0"/>
                </a:lnTo>
                <a:lnTo>
                  <a:pt x="724790" y="703706"/>
                </a:lnTo>
                <a:lnTo>
                  <a:pt x="0" y="70370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9" name="Freeform 9"/>
          <p:cNvSpPr/>
          <p:nvPr/>
        </p:nvSpPr>
        <p:spPr>
          <a:xfrm>
            <a:off x="1324929" y="5484353"/>
            <a:ext cx="860085" cy="703706"/>
          </a:xfrm>
          <a:custGeom>
            <a:avLst/>
            <a:gdLst/>
            <a:ahLst/>
            <a:cxnLst/>
            <a:rect l="l" t="t" r="r" b="b"/>
            <a:pathLst>
              <a:path w="860085" h="703706">
                <a:moveTo>
                  <a:pt x="0" y="0"/>
                </a:moveTo>
                <a:lnTo>
                  <a:pt x="860084" y="0"/>
                </a:lnTo>
                <a:lnTo>
                  <a:pt x="860084" y="703706"/>
                </a:lnTo>
                <a:lnTo>
                  <a:pt x="0" y="703706"/>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0" name="TextBox 10"/>
          <p:cNvSpPr txBox="1"/>
          <p:nvPr/>
        </p:nvSpPr>
        <p:spPr>
          <a:xfrm>
            <a:off x="2869527" y="1633545"/>
            <a:ext cx="4426382" cy="538480"/>
          </a:xfrm>
          <a:prstGeom prst="rect">
            <a:avLst/>
          </a:prstGeom>
        </p:spPr>
        <p:txBody>
          <a:bodyPr lIns="0" tIns="0" rIns="0" bIns="0" rtlCol="0" anchor="t">
            <a:spAutoFit/>
          </a:bodyPr>
          <a:lstStyle/>
          <a:p>
            <a:pPr>
              <a:lnSpc>
                <a:spcPts val="4200"/>
              </a:lnSpc>
            </a:pPr>
            <a:r>
              <a:rPr lang="en-US" sz="3500">
                <a:solidFill>
                  <a:srgbClr val="DC2F02"/>
                </a:solidFill>
                <a:latin typeface="Open Sans Bold"/>
              </a:rPr>
              <a:t>Giới thiệu</a:t>
            </a:r>
          </a:p>
        </p:txBody>
      </p:sp>
      <p:sp>
        <p:nvSpPr>
          <p:cNvPr id="11" name="TextBox 11"/>
          <p:cNvSpPr txBox="1"/>
          <p:nvPr/>
        </p:nvSpPr>
        <p:spPr>
          <a:xfrm>
            <a:off x="2869565" y="2366010"/>
            <a:ext cx="4426585" cy="2112010"/>
          </a:xfrm>
          <a:prstGeom prst="rect">
            <a:avLst/>
          </a:prstGeom>
        </p:spPr>
        <p:txBody>
          <a:bodyPr lIns="0" tIns="0" rIns="0" bIns="0" rtlCol="0" anchor="t">
            <a:noAutofit/>
          </a:bodyPr>
          <a:lstStyle/>
          <a:p>
            <a:pPr marL="457200" indent="-457200">
              <a:lnSpc>
                <a:spcPct val="150000"/>
              </a:lnSpc>
              <a:buFont typeface="Arial" panose="020B0604020202020204" pitchFamily="34" charset="0"/>
              <a:buChar char="•"/>
            </a:pPr>
            <a:r>
              <a:rPr lang="en-US" sz="2800">
                <a:solidFill>
                  <a:srgbClr val="000000"/>
                </a:solidFill>
                <a:latin typeface="Times New Roman" panose="02020603050405020304" charset="0"/>
                <a:cs typeface="Times New Roman" panose="02020603050405020304" charset="0"/>
              </a:rPr>
              <a:t>Lý do chọn đề tài</a:t>
            </a:r>
          </a:p>
          <a:p>
            <a:pPr marL="457200" indent="-457200">
              <a:lnSpc>
                <a:spcPct val="150000"/>
              </a:lnSpc>
              <a:buFont typeface="Arial" panose="020B0604020202020204" pitchFamily="34" charset="0"/>
              <a:buChar char="•"/>
            </a:pPr>
            <a:r>
              <a:rPr lang="en-US" sz="2800">
                <a:solidFill>
                  <a:srgbClr val="000000"/>
                </a:solidFill>
                <a:latin typeface="Times New Roman" panose="02020603050405020304" charset="0"/>
                <a:cs typeface="Times New Roman" panose="02020603050405020304" charset="0"/>
              </a:rPr>
              <a:t>Mục tiêu</a:t>
            </a:r>
          </a:p>
          <a:p>
            <a:pPr marL="457200" indent="-457200">
              <a:lnSpc>
                <a:spcPct val="150000"/>
              </a:lnSpc>
              <a:buFont typeface="Arial" panose="020B0604020202020204" pitchFamily="34" charset="0"/>
              <a:buChar char="•"/>
            </a:pPr>
            <a:r>
              <a:rPr lang="en-US" sz="2800">
                <a:solidFill>
                  <a:srgbClr val="000000"/>
                </a:solidFill>
                <a:latin typeface="Times New Roman" panose="02020603050405020304" charset="0"/>
                <a:cs typeface="Times New Roman" panose="02020603050405020304" charset="0"/>
              </a:rPr>
              <a:t>Cơ sở lý thuyết</a:t>
            </a:r>
          </a:p>
        </p:txBody>
      </p:sp>
      <p:sp>
        <p:nvSpPr>
          <p:cNvPr id="12" name="TextBox 12"/>
          <p:cNvSpPr txBox="1"/>
          <p:nvPr/>
        </p:nvSpPr>
        <p:spPr>
          <a:xfrm>
            <a:off x="9956368" y="1633545"/>
            <a:ext cx="4426382" cy="538480"/>
          </a:xfrm>
          <a:prstGeom prst="rect">
            <a:avLst/>
          </a:prstGeom>
        </p:spPr>
        <p:txBody>
          <a:bodyPr lIns="0" tIns="0" rIns="0" bIns="0" rtlCol="0" anchor="t">
            <a:spAutoFit/>
          </a:bodyPr>
          <a:lstStyle/>
          <a:p>
            <a:pPr>
              <a:lnSpc>
                <a:spcPts val="4200"/>
              </a:lnSpc>
            </a:pPr>
            <a:r>
              <a:rPr lang="en-US" sz="3500">
                <a:solidFill>
                  <a:srgbClr val="DC2F02"/>
                </a:solidFill>
                <a:latin typeface="Open Sans Bold"/>
              </a:rPr>
              <a:t>Thi công hệ thống</a:t>
            </a:r>
          </a:p>
        </p:txBody>
      </p:sp>
      <p:sp>
        <p:nvSpPr>
          <p:cNvPr id="13" name="TextBox 13"/>
          <p:cNvSpPr txBox="1"/>
          <p:nvPr/>
        </p:nvSpPr>
        <p:spPr>
          <a:xfrm>
            <a:off x="9956165" y="2366010"/>
            <a:ext cx="4426585" cy="1920875"/>
          </a:xfrm>
          <a:prstGeom prst="rect">
            <a:avLst/>
          </a:prstGeom>
        </p:spPr>
        <p:txBody>
          <a:bodyPr lIns="0" tIns="0" rIns="0" bIns="0" rtlCol="0" anchor="t">
            <a:noAutofit/>
          </a:bodyPr>
          <a:lstStyle/>
          <a:p>
            <a:pPr marL="457200" indent="-457200">
              <a:lnSpc>
                <a:spcPts val="3000"/>
              </a:lnSpc>
              <a:buFont typeface="Arial" panose="020B0604020202020204" pitchFamily="34" charset="0"/>
              <a:buChar char="•"/>
            </a:pPr>
            <a:r>
              <a:rPr lang="en-US" sz="2800">
                <a:solidFill>
                  <a:srgbClr val="000000"/>
                </a:solidFill>
                <a:latin typeface="Times New Roman" panose="02020603050405020304" charset="0"/>
                <a:cs typeface="Times New Roman" panose="02020603050405020304" charset="0"/>
              </a:rPr>
              <a:t>Qúa trình</a:t>
            </a:r>
          </a:p>
        </p:txBody>
      </p:sp>
      <p:sp>
        <p:nvSpPr>
          <p:cNvPr id="14" name="TextBox 14"/>
          <p:cNvSpPr txBox="1"/>
          <p:nvPr/>
        </p:nvSpPr>
        <p:spPr>
          <a:xfrm>
            <a:off x="2869527" y="4733457"/>
            <a:ext cx="4426382" cy="538480"/>
          </a:xfrm>
          <a:prstGeom prst="rect">
            <a:avLst/>
          </a:prstGeom>
        </p:spPr>
        <p:txBody>
          <a:bodyPr lIns="0" tIns="0" rIns="0" bIns="0" rtlCol="0" anchor="t">
            <a:spAutoFit/>
          </a:bodyPr>
          <a:lstStyle/>
          <a:p>
            <a:pPr>
              <a:lnSpc>
                <a:spcPts val="4200"/>
              </a:lnSpc>
            </a:pPr>
            <a:r>
              <a:rPr lang="en-US" sz="3500">
                <a:solidFill>
                  <a:srgbClr val="DC2F02"/>
                </a:solidFill>
                <a:latin typeface="Open Sans Bold"/>
              </a:rPr>
              <a:t>Thiết kế hệ thống </a:t>
            </a:r>
          </a:p>
        </p:txBody>
      </p:sp>
      <p:sp>
        <p:nvSpPr>
          <p:cNvPr id="15" name="TextBox 15"/>
          <p:cNvSpPr txBox="1"/>
          <p:nvPr/>
        </p:nvSpPr>
        <p:spPr>
          <a:xfrm>
            <a:off x="2867660" y="5353050"/>
            <a:ext cx="5291455" cy="2585085"/>
          </a:xfrm>
          <a:prstGeom prst="rect">
            <a:avLst/>
          </a:prstGeom>
        </p:spPr>
        <p:txBody>
          <a:bodyPr wrap="square" lIns="0" tIns="0" rIns="0" bIns="0" rtlCol="0" anchor="t">
            <a:spAutoFit/>
          </a:bodyPr>
          <a:lstStyle/>
          <a:p>
            <a:pPr marL="457200" indent="-457200">
              <a:lnSpc>
                <a:spcPct val="150000"/>
              </a:lnSpc>
              <a:buFont typeface="Arial" panose="020B0604020202020204" pitchFamily="34" charset="0"/>
              <a:buChar char="•"/>
            </a:pPr>
            <a:r>
              <a:rPr lang="en-US" sz="2800">
                <a:solidFill>
                  <a:srgbClr val="000000"/>
                </a:solidFill>
                <a:latin typeface="Times New Roman" panose="02020603050405020304" charset="0"/>
                <a:cs typeface="Times New Roman" panose="02020603050405020304" charset="0"/>
              </a:rPr>
              <a:t>Yêu cầu hệ thống</a:t>
            </a:r>
          </a:p>
          <a:p>
            <a:pPr marL="457200" indent="-457200">
              <a:lnSpc>
                <a:spcPct val="150000"/>
              </a:lnSpc>
              <a:buFont typeface="Arial" panose="020B0604020202020204" pitchFamily="34" charset="0"/>
              <a:buChar char="•"/>
            </a:pPr>
            <a:r>
              <a:rPr lang="en-US" sz="2800">
                <a:solidFill>
                  <a:srgbClr val="000000"/>
                </a:solidFill>
                <a:latin typeface="Times New Roman" panose="02020603050405020304" charset="0"/>
                <a:cs typeface="Times New Roman" panose="02020603050405020304" charset="0"/>
              </a:rPr>
              <a:t>Sơ đồ Khối</a:t>
            </a:r>
          </a:p>
          <a:p>
            <a:pPr marL="457200" indent="-457200">
              <a:lnSpc>
                <a:spcPct val="150000"/>
              </a:lnSpc>
              <a:buFont typeface="Arial" panose="020B0604020202020204" pitchFamily="34" charset="0"/>
              <a:buChar char="•"/>
            </a:pPr>
            <a:r>
              <a:rPr lang="en-US" sz="2800">
                <a:solidFill>
                  <a:srgbClr val="000000"/>
                </a:solidFill>
                <a:latin typeface="Times New Roman" panose="02020603050405020304" charset="0"/>
                <a:cs typeface="Times New Roman" panose="02020603050405020304" charset="0"/>
              </a:rPr>
              <a:t>Hoạt động</a:t>
            </a:r>
          </a:p>
          <a:p>
            <a:pPr marL="457200" indent="-457200">
              <a:lnSpc>
                <a:spcPct val="150000"/>
              </a:lnSpc>
              <a:buFont typeface="Arial" panose="020B0604020202020204" pitchFamily="34" charset="0"/>
              <a:buChar char="•"/>
            </a:pPr>
            <a:r>
              <a:rPr lang="en-US" sz="2800">
                <a:solidFill>
                  <a:srgbClr val="000000"/>
                </a:solidFill>
                <a:latin typeface="Times New Roman" panose="02020603050405020304" charset="0"/>
                <a:cs typeface="Times New Roman" panose="02020603050405020304" charset="0"/>
              </a:rPr>
              <a:t>Thiết kế phần cứng + phần mềm</a:t>
            </a:r>
          </a:p>
        </p:txBody>
      </p:sp>
      <p:sp>
        <p:nvSpPr>
          <p:cNvPr id="16" name="TextBox 16"/>
          <p:cNvSpPr txBox="1"/>
          <p:nvPr/>
        </p:nvSpPr>
        <p:spPr>
          <a:xfrm>
            <a:off x="9956368" y="4733457"/>
            <a:ext cx="4426382" cy="1076960"/>
          </a:xfrm>
          <a:prstGeom prst="rect">
            <a:avLst/>
          </a:prstGeom>
        </p:spPr>
        <p:txBody>
          <a:bodyPr lIns="0" tIns="0" rIns="0" bIns="0" rtlCol="0" anchor="t">
            <a:spAutoFit/>
          </a:bodyPr>
          <a:lstStyle/>
          <a:p>
            <a:pPr>
              <a:lnSpc>
                <a:spcPts val="4200"/>
              </a:lnSpc>
            </a:pPr>
            <a:r>
              <a:rPr lang="en-US" sz="3500">
                <a:solidFill>
                  <a:srgbClr val="DC2F02"/>
                </a:solidFill>
                <a:latin typeface="Open Sans Bold"/>
              </a:rPr>
              <a:t>Kết quả và hướng phát triển</a:t>
            </a:r>
          </a:p>
        </p:txBody>
      </p:sp>
      <p:sp>
        <p:nvSpPr>
          <p:cNvPr id="17" name="TextBox 17"/>
          <p:cNvSpPr txBox="1"/>
          <p:nvPr/>
        </p:nvSpPr>
        <p:spPr>
          <a:xfrm>
            <a:off x="9956368" y="5886760"/>
            <a:ext cx="4426382" cy="1938655"/>
          </a:xfrm>
          <a:prstGeom prst="rect">
            <a:avLst/>
          </a:prstGeom>
        </p:spPr>
        <p:txBody>
          <a:bodyPr lIns="0" tIns="0" rIns="0" bIns="0" rtlCol="0" anchor="t">
            <a:spAutoFit/>
          </a:bodyPr>
          <a:lstStyle/>
          <a:p>
            <a:pPr marL="457200" indent="-457200">
              <a:lnSpc>
                <a:spcPct val="150000"/>
              </a:lnSpc>
              <a:buFont typeface="Arial" panose="020B0604020202020204" pitchFamily="34" charset="0"/>
              <a:buChar char="•"/>
            </a:pPr>
            <a:r>
              <a:rPr lang="en-US" sz="2800">
                <a:solidFill>
                  <a:srgbClr val="000000"/>
                </a:solidFill>
                <a:latin typeface="Times New Roman" panose="02020603050405020304" charset="0"/>
                <a:cs typeface="Times New Roman" panose="02020603050405020304" charset="0"/>
              </a:rPr>
              <a:t>Kết quả thực hiện</a:t>
            </a:r>
          </a:p>
          <a:p>
            <a:pPr marL="457200" indent="-457200">
              <a:lnSpc>
                <a:spcPct val="150000"/>
              </a:lnSpc>
              <a:buFont typeface="Arial" panose="020B0604020202020204" pitchFamily="34" charset="0"/>
              <a:buChar char="•"/>
            </a:pPr>
            <a:r>
              <a:rPr lang="en-US" sz="2800">
                <a:solidFill>
                  <a:srgbClr val="000000"/>
                </a:solidFill>
                <a:latin typeface="Times New Roman" panose="02020603050405020304" charset="0"/>
                <a:cs typeface="Times New Roman" panose="02020603050405020304" charset="0"/>
              </a:rPr>
              <a:t>Đánh giá kết quả</a:t>
            </a:r>
          </a:p>
          <a:p>
            <a:pPr marL="457200" indent="-457200">
              <a:lnSpc>
                <a:spcPct val="150000"/>
              </a:lnSpc>
              <a:buFont typeface="Arial" panose="020B0604020202020204" pitchFamily="34" charset="0"/>
              <a:buChar char="•"/>
            </a:pPr>
            <a:r>
              <a:rPr lang="en-US" sz="2800">
                <a:solidFill>
                  <a:srgbClr val="000000"/>
                </a:solidFill>
                <a:latin typeface="Times New Roman" panose="02020603050405020304" charset="0"/>
                <a:cs typeface="Times New Roman" panose="02020603050405020304" charset="0"/>
              </a:rPr>
              <a:t>Hướng Phát Triển</a:t>
            </a:r>
          </a:p>
        </p:txBody>
      </p:sp>
      <p:sp>
        <p:nvSpPr>
          <p:cNvPr id="18" name="AutoShape 18"/>
          <p:cNvSpPr/>
          <p:nvPr/>
        </p:nvSpPr>
        <p:spPr>
          <a:xfrm rot="5400000">
            <a:off x="1480043" y="1256603"/>
            <a:ext cx="549856" cy="0"/>
          </a:xfrm>
          <a:prstGeom prst="line">
            <a:avLst/>
          </a:prstGeom>
          <a:ln w="28575" cap="flat">
            <a:solidFill>
              <a:srgbClr val="DC2F02"/>
            </a:solidFill>
            <a:prstDash val="solid"/>
            <a:headEnd type="none" w="sm" len="sm"/>
            <a:tailEnd type="none" w="sm" len="sm"/>
          </a:ln>
        </p:spPr>
      </p:sp>
      <p:sp>
        <p:nvSpPr>
          <p:cNvPr id="19" name="AutoShape 19"/>
          <p:cNvSpPr/>
          <p:nvPr/>
        </p:nvSpPr>
        <p:spPr>
          <a:xfrm rot="5400000">
            <a:off x="1480043" y="7284147"/>
            <a:ext cx="549856" cy="0"/>
          </a:xfrm>
          <a:prstGeom prst="line">
            <a:avLst/>
          </a:prstGeom>
          <a:ln w="28575" cap="flat">
            <a:solidFill>
              <a:srgbClr val="DC2F02"/>
            </a:solidFill>
            <a:prstDash val="solid"/>
            <a:headEnd type="none" w="sm" len="sm"/>
            <a:tailEnd type="none" w="sm" len="sm"/>
          </a:ln>
        </p:spPr>
      </p:sp>
      <p:sp>
        <p:nvSpPr>
          <p:cNvPr id="20" name="AutoShape 20"/>
          <p:cNvSpPr/>
          <p:nvPr/>
        </p:nvSpPr>
        <p:spPr>
          <a:xfrm rot="5400000">
            <a:off x="1393903" y="4270375"/>
            <a:ext cx="722135" cy="0"/>
          </a:xfrm>
          <a:prstGeom prst="line">
            <a:avLst/>
          </a:prstGeom>
          <a:ln w="28575" cap="flat">
            <a:solidFill>
              <a:srgbClr val="DC2F02"/>
            </a:solidFill>
            <a:prstDash val="solid"/>
            <a:headEnd type="none" w="sm" len="sm"/>
            <a:tailEnd type="none" w="sm" len="sm"/>
          </a:ln>
        </p:spPr>
      </p:sp>
      <p:sp>
        <p:nvSpPr>
          <p:cNvPr id="21" name="AutoShape 21"/>
          <p:cNvSpPr/>
          <p:nvPr/>
        </p:nvSpPr>
        <p:spPr>
          <a:xfrm rot="5400000">
            <a:off x="8566884" y="1256603"/>
            <a:ext cx="549856" cy="0"/>
          </a:xfrm>
          <a:prstGeom prst="line">
            <a:avLst/>
          </a:prstGeom>
          <a:ln w="28575" cap="flat">
            <a:solidFill>
              <a:srgbClr val="DC2F02"/>
            </a:solidFill>
            <a:prstDash val="solid"/>
            <a:headEnd type="none" w="sm" len="sm"/>
            <a:tailEnd type="none" w="sm" len="sm"/>
          </a:ln>
        </p:spPr>
      </p:sp>
      <p:sp>
        <p:nvSpPr>
          <p:cNvPr id="22" name="AutoShape 22"/>
          <p:cNvSpPr/>
          <p:nvPr/>
        </p:nvSpPr>
        <p:spPr>
          <a:xfrm rot="5400000">
            <a:off x="8566884" y="7284147"/>
            <a:ext cx="549856" cy="0"/>
          </a:xfrm>
          <a:prstGeom prst="line">
            <a:avLst/>
          </a:prstGeom>
          <a:ln w="28575" cap="flat">
            <a:solidFill>
              <a:srgbClr val="DC2F02"/>
            </a:solidFill>
            <a:prstDash val="solid"/>
            <a:headEnd type="none" w="sm" len="sm"/>
            <a:tailEnd type="none" w="sm" len="sm"/>
          </a:ln>
        </p:spPr>
      </p:sp>
      <p:sp>
        <p:nvSpPr>
          <p:cNvPr id="23" name="AutoShape 23"/>
          <p:cNvSpPr/>
          <p:nvPr/>
        </p:nvSpPr>
        <p:spPr>
          <a:xfrm rot="5400000">
            <a:off x="8480744" y="4270375"/>
            <a:ext cx="722135" cy="0"/>
          </a:xfrm>
          <a:prstGeom prst="line">
            <a:avLst/>
          </a:prstGeom>
          <a:ln w="28575" cap="flat">
            <a:solidFill>
              <a:srgbClr val="DC2F02"/>
            </a:solidFill>
            <a:prstDash val="solid"/>
            <a:headEnd type="none" w="sm" len="sm"/>
            <a:tailEnd type="none" w="sm" len="sm"/>
          </a:ln>
        </p:spPr>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6"/>
          <p:cNvSpPr/>
          <p:nvPr/>
        </p:nvSpPr>
        <p:spPr>
          <a:xfrm rot="-2700000">
            <a:off x="572770" y="348615"/>
            <a:ext cx="1288415" cy="1376680"/>
          </a:xfrm>
          <a:custGeom>
            <a:avLst/>
            <a:gdLst/>
            <a:ahLst/>
            <a:cxnLst/>
            <a:rect l="l" t="t" r="r" b="b"/>
            <a:pathLst>
              <a:path w="1569878" h="1569878">
                <a:moveTo>
                  <a:pt x="0" y="0"/>
                </a:moveTo>
                <a:lnTo>
                  <a:pt x="1569879" y="0"/>
                </a:lnTo>
                <a:lnTo>
                  <a:pt x="1569879" y="1569879"/>
                </a:lnTo>
                <a:lnTo>
                  <a:pt x="0" y="1569879"/>
                </a:lnTo>
                <a:lnTo>
                  <a:pt x="0" y="0"/>
                </a:lnTo>
                <a:close/>
              </a:path>
            </a:pathLst>
          </a:custGeom>
          <a:blipFill>
            <a:blip r:embed="rId2"/>
            <a:stretch>
              <a:fillRect/>
            </a:stretch>
          </a:blipFill>
        </p:spPr>
      </p:sp>
      <p:sp>
        <p:nvSpPr>
          <p:cNvPr id="14" name="TextBox 14"/>
          <p:cNvSpPr txBox="1"/>
          <p:nvPr/>
        </p:nvSpPr>
        <p:spPr>
          <a:xfrm>
            <a:off x="2362200" y="857250"/>
            <a:ext cx="7860030" cy="742315"/>
          </a:xfrm>
          <a:prstGeom prst="rect">
            <a:avLst/>
          </a:prstGeom>
        </p:spPr>
        <p:txBody>
          <a:bodyPr lIns="0" tIns="0" rIns="0" bIns="0" rtlCol="0" anchor="t">
            <a:noAutofit/>
          </a:bodyPr>
          <a:lstStyle/>
          <a:p>
            <a:pPr algn="l">
              <a:lnSpc>
                <a:spcPts val="4200"/>
              </a:lnSpc>
            </a:pPr>
            <a:r>
              <a:rPr lang="en-US" sz="3500">
                <a:solidFill>
                  <a:srgbClr val="DC2F02"/>
                </a:solidFill>
                <a:latin typeface="Open Sans Bold"/>
              </a:rPr>
              <a:t>Sơ đồ nguyên lý toàn mạch</a:t>
            </a:r>
          </a:p>
        </p:txBody>
      </p:sp>
      <p:sp>
        <p:nvSpPr>
          <p:cNvPr id="22" name="Freeform 13"/>
          <p:cNvSpPr/>
          <p:nvPr/>
        </p:nvSpPr>
        <p:spPr>
          <a:xfrm>
            <a:off x="1194447" y="6553357"/>
            <a:ext cx="812573" cy="902859"/>
          </a:xfrm>
          <a:custGeom>
            <a:avLst/>
            <a:gdLst/>
            <a:ahLst/>
            <a:cxnLst/>
            <a:rect l="l" t="t" r="r" b="b"/>
            <a:pathLst>
              <a:path w="812573" h="902859">
                <a:moveTo>
                  <a:pt x="0" y="0"/>
                </a:moveTo>
                <a:lnTo>
                  <a:pt x="812573" y="0"/>
                </a:lnTo>
                <a:lnTo>
                  <a:pt x="812573" y="902859"/>
                </a:lnTo>
                <a:lnTo>
                  <a:pt x="0" y="902859"/>
                </a:lnTo>
                <a:lnTo>
                  <a:pt x="0" y="0"/>
                </a:lnTo>
                <a:close/>
              </a:path>
            </a:pathLst>
          </a:custGeom>
          <a:blipFill>
            <a:blip r:embed="rId3"/>
            <a:stretch>
              <a:fillRect/>
            </a:stretch>
          </a:blipFill>
        </p:spPr>
      </p:sp>
      <p:pic>
        <p:nvPicPr>
          <p:cNvPr id="647656384" name="Picture 3" descr="No description availabl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a:xfrm>
            <a:off x="3886200" y="1847850"/>
            <a:ext cx="7529195" cy="56705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6"/>
          <p:cNvSpPr/>
          <p:nvPr/>
        </p:nvSpPr>
        <p:spPr>
          <a:xfrm rot="-2700000">
            <a:off x="572770" y="348615"/>
            <a:ext cx="1288415" cy="1376680"/>
          </a:xfrm>
          <a:custGeom>
            <a:avLst/>
            <a:gdLst/>
            <a:ahLst/>
            <a:cxnLst/>
            <a:rect l="l" t="t" r="r" b="b"/>
            <a:pathLst>
              <a:path w="1569878" h="1569878">
                <a:moveTo>
                  <a:pt x="0" y="0"/>
                </a:moveTo>
                <a:lnTo>
                  <a:pt x="1569879" y="0"/>
                </a:lnTo>
                <a:lnTo>
                  <a:pt x="1569879" y="1569879"/>
                </a:lnTo>
                <a:lnTo>
                  <a:pt x="0" y="1569879"/>
                </a:lnTo>
                <a:lnTo>
                  <a:pt x="0" y="0"/>
                </a:lnTo>
                <a:close/>
              </a:path>
            </a:pathLst>
          </a:custGeom>
          <a:blipFill>
            <a:blip r:embed="rId2"/>
            <a:stretch>
              <a:fillRect/>
            </a:stretch>
          </a:blipFill>
        </p:spPr>
      </p:sp>
      <p:sp>
        <p:nvSpPr>
          <p:cNvPr id="14" name="TextBox 14"/>
          <p:cNvSpPr txBox="1"/>
          <p:nvPr/>
        </p:nvSpPr>
        <p:spPr>
          <a:xfrm>
            <a:off x="2362200" y="857250"/>
            <a:ext cx="6433820" cy="742315"/>
          </a:xfrm>
          <a:prstGeom prst="rect">
            <a:avLst/>
          </a:prstGeom>
        </p:spPr>
        <p:txBody>
          <a:bodyPr lIns="0" tIns="0" rIns="0" bIns="0" rtlCol="0" anchor="t">
            <a:noAutofit/>
          </a:bodyPr>
          <a:lstStyle/>
          <a:p>
            <a:pPr algn="l">
              <a:lnSpc>
                <a:spcPts val="4200"/>
              </a:lnSpc>
            </a:pPr>
            <a:r>
              <a:rPr lang="en-US" sz="3500">
                <a:solidFill>
                  <a:srgbClr val="DC2F02"/>
                </a:solidFill>
                <a:latin typeface="Open Sans Bold"/>
              </a:rPr>
              <a:t>Hoạt động của hệ thống</a:t>
            </a:r>
          </a:p>
        </p:txBody>
      </p:sp>
      <p:sp>
        <p:nvSpPr>
          <p:cNvPr id="22" name="Freeform 13"/>
          <p:cNvSpPr/>
          <p:nvPr/>
        </p:nvSpPr>
        <p:spPr>
          <a:xfrm>
            <a:off x="1194447" y="6553357"/>
            <a:ext cx="812573" cy="902859"/>
          </a:xfrm>
          <a:custGeom>
            <a:avLst/>
            <a:gdLst/>
            <a:ahLst/>
            <a:cxnLst/>
            <a:rect l="l" t="t" r="r" b="b"/>
            <a:pathLst>
              <a:path w="812573" h="902859">
                <a:moveTo>
                  <a:pt x="0" y="0"/>
                </a:moveTo>
                <a:lnTo>
                  <a:pt x="812573" y="0"/>
                </a:lnTo>
                <a:lnTo>
                  <a:pt x="812573" y="902859"/>
                </a:lnTo>
                <a:lnTo>
                  <a:pt x="0" y="902859"/>
                </a:lnTo>
                <a:lnTo>
                  <a:pt x="0" y="0"/>
                </a:lnTo>
                <a:close/>
              </a:path>
            </a:pathLst>
          </a:custGeom>
          <a:blipFill>
            <a:blip r:embed="rId3"/>
            <a:stretch>
              <a:fillRect/>
            </a:stretch>
          </a:blipFill>
        </p:spPr>
      </p:sp>
      <p:sp>
        <p:nvSpPr>
          <p:cNvPr id="5" name="TextBox 11"/>
          <p:cNvSpPr txBox="1"/>
          <p:nvPr/>
        </p:nvSpPr>
        <p:spPr>
          <a:xfrm>
            <a:off x="2047875" y="2228850"/>
            <a:ext cx="10561955" cy="4324350"/>
          </a:xfrm>
          <a:prstGeom prst="rect">
            <a:avLst/>
          </a:prstGeom>
        </p:spPr>
        <p:txBody>
          <a:bodyPr lIns="0" tIns="0" rIns="0" bIns="0" rtlCol="0" anchor="t">
            <a:noAutofit/>
          </a:bodyPr>
          <a:lstStyle/>
          <a:p>
            <a:pPr marL="457200" indent="-457200">
              <a:lnSpc>
                <a:spcPct val="150000"/>
              </a:lnSpc>
              <a:buFont typeface="Arial" panose="020B0604020202020204" pitchFamily="34" charset="0"/>
              <a:buChar char="•"/>
            </a:pPr>
            <a:r>
              <a:rPr lang="en-US" sz="2000" dirty="0">
                <a:solidFill>
                  <a:srgbClr val="000000"/>
                </a:solidFill>
                <a:latin typeface="Times New Roman" panose="02020603050405020304" charset="0"/>
                <a:cs typeface="Times New Roman" panose="02020603050405020304" charset="0"/>
              </a:rPr>
              <a:t>ESP32 </a:t>
            </a:r>
            <a:r>
              <a:rPr lang="en-US" sz="2000" dirty="0" err="1">
                <a:solidFill>
                  <a:srgbClr val="000000"/>
                </a:solidFill>
                <a:latin typeface="Times New Roman" panose="02020603050405020304" charset="0"/>
                <a:cs typeface="Times New Roman" panose="02020603050405020304" charset="0"/>
              </a:rPr>
              <a:t>đọc</a:t>
            </a:r>
            <a:r>
              <a:rPr lang="en-US" sz="2000" dirty="0">
                <a:solidFill>
                  <a:srgbClr val="000000"/>
                </a:solidFill>
                <a:latin typeface="Times New Roman" panose="02020603050405020304" charset="0"/>
                <a:cs typeface="Times New Roman" panose="02020603050405020304" charset="0"/>
              </a:rPr>
              <a:t> </a:t>
            </a:r>
            <a:r>
              <a:rPr lang="en-US" sz="2000" dirty="0" err="1">
                <a:solidFill>
                  <a:srgbClr val="000000"/>
                </a:solidFill>
                <a:latin typeface="Times New Roman" panose="02020603050405020304" charset="0"/>
                <a:cs typeface="Times New Roman" panose="02020603050405020304" charset="0"/>
              </a:rPr>
              <a:t>dữ</a:t>
            </a:r>
            <a:r>
              <a:rPr lang="en-US" sz="2000" dirty="0">
                <a:solidFill>
                  <a:srgbClr val="000000"/>
                </a:solidFill>
                <a:latin typeface="Times New Roman" panose="02020603050405020304" charset="0"/>
                <a:cs typeface="Times New Roman" panose="02020603050405020304" charset="0"/>
              </a:rPr>
              <a:t> </a:t>
            </a:r>
            <a:r>
              <a:rPr lang="en-US" sz="2000" dirty="0" err="1">
                <a:solidFill>
                  <a:srgbClr val="000000"/>
                </a:solidFill>
                <a:latin typeface="Times New Roman" panose="02020603050405020304" charset="0"/>
                <a:cs typeface="Times New Roman" panose="02020603050405020304" charset="0"/>
              </a:rPr>
              <a:t>liệu</a:t>
            </a:r>
            <a:r>
              <a:rPr lang="en-US" sz="2000" dirty="0">
                <a:solidFill>
                  <a:srgbClr val="000000"/>
                </a:solidFill>
                <a:latin typeface="Times New Roman" panose="02020603050405020304" charset="0"/>
                <a:cs typeface="Times New Roman" panose="02020603050405020304" charset="0"/>
              </a:rPr>
              <a:t> </a:t>
            </a:r>
            <a:r>
              <a:rPr lang="en-US" sz="2000" dirty="0" err="1">
                <a:solidFill>
                  <a:srgbClr val="000000"/>
                </a:solidFill>
                <a:latin typeface="Times New Roman" panose="02020603050405020304" charset="0"/>
                <a:cs typeface="Times New Roman" panose="02020603050405020304" charset="0"/>
              </a:rPr>
              <a:t>gửi</a:t>
            </a:r>
            <a:r>
              <a:rPr lang="en-US" sz="2000" dirty="0">
                <a:solidFill>
                  <a:srgbClr val="000000"/>
                </a:solidFill>
                <a:latin typeface="Times New Roman" panose="02020603050405020304" charset="0"/>
                <a:cs typeface="Times New Roman" panose="02020603050405020304" charset="0"/>
              </a:rPr>
              <a:t> </a:t>
            </a:r>
            <a:r>
              <a:rPr lang="en-US" sz="2000" dirty="0" err="1">
                <a:solidFill>
                  <a:srgbClr val="000000"/>
                </a:solidFill>
                <a:latin typeface="Times New Roman" panose="02020603050405020304" charset="0"/>
                <a:cs typeface="Times New Roman" panose="02020603050405020304" charset="0"/>
              </a:rPr>
              <a:t>về</a:t>
            </a:r>
            <a:r>
              <a:rPr lang="en-US" sz="2000" dirty="0">
                <a:solidFill>
                  <a:srgbClr val="000000"/>
                </a:solidFill>
                <a:latin typeface="Times New Roman" panose="02020603050405020304" charset="0"/>
                <a:cs typeface="Times New Roman" panose="02020603050405020304" charset="0"/>
              </a:rPr>
              <a:t> </a:t>
            </a:r>
            <a:r>
              <a:rPr lang="en-US" sz="2000" dirty="0" err="1">
                <a:solidFill>
                  <a:srgbClr val="000000"/>
                </a:solidFill>
                <a:latin typeface="Times New Roman" panose="02020603050405020304" charset="0"/>
                <a:cs typeface="Times New Roman" panose="02020603050405020304" charset="0"/>
              </a:rPr>
              <a:t>từ</a:t>
            </a:r>
            <a:r>
              <a:rPr lang="en-US" sz="2000" dirty="0">
                <a:solidFill>
                  <a:srgbClr val="000000"/>
                </a:solidFill>
                <a:latin typeface="Times New Roman" panose="02020603050405020304" charset="0"/>
                <a:cs typeface="Times New Roman" panose="02020603050405020304" charset="0"/>
              </a:rPr>
              <a:t> </a:t>
            </a:r>
            <a:r>
              <a:rPr lang="en-US" sz="2000" dirty="0" err="1">
                <a:solidFill>
                  <a:srgbClr val="000000"/>
                </a:solidFill>
                <a:latin typeface="Times New Roman" panose="02020603050405020304" charset="0"/>
                <a:cs typeface="Times New Roman" panose="02020603050405020304" charset="0"/>
              </a:rPr>
              <a:t>modul</a:t>
            </a:r>
            <a:r>
              <a:rPr lang="en-US" sz="2000" dirty="0">
                <a:solidFill>
                  <a:srgbClr val="000000"/>
                </a:solidFill>
                <a:latin typeface="Times New Roman" panose="02020603050405020304" charset="0"/>
                <a:cs typeface="Times New Roman" panose="02020603050405020304" charset="0"/>
              </a:rPr>
              <a:t> GPS, </a:t>
            </a:r>
            <a:r>
              <a:rPr lang="en-US" sz="2000" dirty="0" err="1">
                <a:solidFill>
                  <a:srgbClr val="000000"/>
                </a:solidFill>
                <a:latin typeface="Times New Roman" panose="02020603050405020304" charset="0"/>
                <a:cs typeface="Times New Roman" panose="02020603050405020304" charset="0"/>
              </a:rPr>
              <a:t>đồng</a:t>
            </a:r>
            <a:r>
              <a:rPr lang="en-US" sz="2000" dirty="0">
                <a:solidFill>
                  <a:srgbClr val="000000"/>
                </a:solidFill>
                <a:latin typeface="Times New Roman" panose="02020603050405020304" charset="0"/>
                <a:cs typeface="Times New Roman" panose="02020603050405020304" charset="0"/>
              </a:rPr>
              <a:t> </a:t>
            </a:r>
            <a:r>
              <a:rPr lang="en-US" sz="2000" dirty="0" err="1">
                <a:solidFill>
                  <a:srgbClr val="000000"/>
                </a:solidFill>
                <a:latin typeface="Times New Roman" panose="02020603050405020304" charset="0"/>
                <a:cs typeface="Times New Roman" panose="02020603050405020304" charset="0"/>
              </a:rPr>
              <a:t>thời</a:t>
            </a:r>
            <a:r>
              <a:rPr lang="en-US" sz="2000" dirty="0">
                <a:solidFill>
                  <a:srgbClr val="000000"/>
                </a:solidFill>
                <a:latin typeface="Times New Roman" panose="02020603050405020304" charset="0"/>
                <a:cs typeface="Times New Roman" panose="02020603050405020304" charset="0"/>
              </a:rPr>
              <a:t> </a:t>
            </a:r>
            <a:r>
              <a:rPr lang="en-US" sz="2000" dirty="0" err="1">
                <a:solidFill>
                  <a:srgbClr val="000000"/>
                </a:solidFill>
                <a:latin typeface="Times New Roman" panose="02020603050405020304" charset="0"/>
                <a:cs typeface="Times New Roman" panose="02020603050405020304" charset="0"/>
              </a:rPr>
              <a:t>giữ</a:t>
            </a:r>
            <a:r>
              <a:rPr lang="en-US" sz="2000" dirty="0">
                <a:solidFill>
                  <a:srgbClr val="000000"/>
                </a:solidFill>
                <a:latin typeface="Times New Roman" panose="02020603050405020304" charset="0"/>
                <a:cs typeface="Times New Roman" panose="02020603050405020304" charset="0"/>
              </a:rPr>
              <a:t> </a:t>
            </a:r>
            <a:r>
              <a:rPr lang="en-US" sz="2000" dirty="0" err="1">
                <a:solidFill>
                  <a:srgbClr val="000000"/>
                </a:solidFill>
                <a:latin typeface="Times New Roman" panose="02020603050405020304" charset="0"/>
                <a:cs typeface="Times New Roman" panose="02020603050405020304" charset="0"/>
              </a:rPr>
              <a:t>kết</a:t>
            </a:r>
            <a:r>
              <a:rPr lang="en-US" sz="2000" dirty="0">
                <a:solidFill>
                  <a:srgbClr val="000000"/>
                </a:solidFill>
                <a:latin typeface="Times New Roman" panose="02020603050405020304" charset="0"/>
                <a:cs typeface="Times New Roman" panose="02020603050405020304" charset="0"/>
              </a:rPr>
              <a:t> </a:t>
            </a:r>
            <a:r>
              <a:rPr lang="en-US" sz="2000" dirty="0" err="1">
                <a:solidFill>
                  <a:srgbClr val="000000"/>
                </a:solidFill>
                <a:latin typeface="Times New Roman" panose="02020603050405020304" charset="0"/>
                <a:cs typeface="Times New Roman" panose="02020603050405020304" charset="0"/>
              </a:rPr>
              <a:t>nối</a:t>
            </a:r>
            <a:r>
              <a:rPr lang="en-US" sz="2000" dirty="0">
                <a:solidFill>
                  <a:srgbClr val="000000"/>
                </a:solidFill>
                <a:latin typeface="Times New Roman" panose="02020603050405020304" charset="0"/>
                <a:cs typeface="Times New Roman" panose="02020603050405020304" charset="0"/>
              </a:rPr>
              <a:t> </a:t>
            </a:r>
            <a:r>
              <a:rPr lang="en-US" sz="2000" dirty="0" err="1">
                <a:solidFill>
                  <a:srgbClr val="000000"/>
                </a:solidFill>
                <a:latin typeface="Times New Roman" panose="02020603050405020304" charset="0"/>
                <a:cs typeface="Times New Roman" panose="02020603050405020304" charset="0"/>
              </a:rPr>
              <a:t>với</a:t>
            </a:r>
            <a:r>
              <a:rPr lang="en-US" sz="2000" dirty="0">
                <a:solidFill>
                  <a:srgbClr val="000000"/>
                </a:solidFill>
                <a:latin typeface="Times New Roman" panose="02020603050405020304" charset="0"/>
                <a:cs typeface="Times New Roman" panose="02020603050405020304" charset="0"/>
              </a:rPr>
              <a:t> </a:t>
            </a:r>
            <a:r>
              <a:rPr lang="en-US" sz="2000" dirty="0" err="1">
                <a:solidFill>
                  <a:srgbClr val="000000"/>
                </a:solidFill>
                <a:latin typeface="Times New Roman" panose="02020603050405020304" charset="0"/>
                <a:cs typeface="Times New Roman" panose="02020603050405020304" charset="0"/>
              </a:rPr>
              <a:t>modul</a:t>
            </a:r>
            <a:r>
              <a:rPr lang="en-US" sz="2000" dirty="0">
                <a:solidFill>
                  <a:srgbClr val="000000"/>
                </a:solidFill>
                <a:latin typeface="Times New Roman" panose="02020603050405020304" charset="0"/>
                <a:cs typeface="Times New Roman" panose="02020603050405020304" charset="0"/>
              </a:rPr>
              <a:t> SIM </a:t>
            </a:r>
            <a:r>
              <a:rPr lang="en-US" sz="2000" dirty="0" err="1">
                <a:solidFill>
                  <a:srgbClr val="000000"/>
                </a:solidFill>
                <a:latin typeface="Times New Roman" panose="02020603050405020304" charset="0"/>
                <a:cs typeface="Times New Roman" panose="02020603050405020304" charset="0"/>
              </a:rPr>
              <a:t>đê</a:t>
            </a:r>
            <a:r>
              <a:rPr lang="en-US" sz="2000" dirty="0">
                <a:solidFill>
                  <a:srgbClr val="000000"/>
                </a:solidFill>
                <a:latin typeface="Times New Roman" panose="02020603050405020304" charset="0"/>
                <a:cs typeface="Times New Roman" panose="02020603050405020304" charset="0"/>
              </a:rPr>
              <a:t> </a:t>
            </a:r>
            <a:r>
              <a:rPr lang="en-US" sz="2000" dirty="0" err="1">
                <a:solidFill>
                  <a:srgbClr val="000000"/>
                </a:solidFill>
                <a:latin typeface="Times New Roman" panose="02020603050405020304" charset="0"/>
                <a:cs typeface="Times New Roman" panose="02020603050405020304" charset="0"/>
              </a:rPr>
              <a:t>có</a:t>
            </a:r>
            <a:r>
              <a:rPr lang="en-US" sz="2000" dirty="0">
                <a:solidFill>
                  <a:srgbClr val="000000"/>
                </a:solidFill>
                <a:latin typeface="Times New Roman" panose="02020603050405020304" charset="0"/>
                <a:cs typeface="Times New Roman" panose="02020603050405020304" charset="0"/>
              </a:rPr>
              <a:t> </a:t>
            </a:r>
            <a:r>
              <a:rPr lang="en-US" sz="2000" dirty="0" err="1">
                <a:solidFill>
                  <a:srgbClr val="000000"/>
                </a:solidFill>
                <a:latin typeface="Times New Roman" panose="02020603050405020304" charset="0"/>
                <a:cs typeface="Times New Roman" panose="02020603050405020304" charset="0"/>
              </a:rPr>
              <a:t>thể</a:t>
            </a:r>
            <a:r>
              <a:rPr lang="en-US" sz="2000" dirty="0">
                <a:solidFill>
                  <a:srgbClr val="000000"/>
                </a:solidFill>
                <a:latin typeface="Times New Roman" panose="02020603050405020304" charset="0"/>
                <a:cs typeface="Times New Roman" panose="02020603050405020304" charset="0"/>
              </a:rPr>
              <a:t> </a:t>
            </a:r>
            <a:r>
              <a:rPr lang="en-US" sz="2000" dirty="0" err="1">
                <a:solidFill>
                  <a:srgbClr val="000000"/>
                </a:solidFill>
                <a:latin typeface="Times New Roman" panose="02020603050405020304" charset="0"/>
                <a:cs typeface="Times New Roman" panose="02020603050405020304" charset="0"/>
              </a:rPr>
              <a:t>nhân</a:t>
            </a:r>
            <a:r>
              <a:rPr lang="en-US" sz="2000" dirty="0">
                <a:solidFill>
                  <a:srgbClr val="000000"/>
                </a:solidFill>
                <a:latin typeface="Times New Roman" panose="02020603050405020304" charset="0"/>
                <a:cs typeface="Times New Roman" panose="02020603050405020304" charset="0"/>
              </a:rPr>
              <a:t> </a:t>
            </a:r>
            <a:r>
              <a:rPr lang="en-US" sz="2000" dirty="0" err="1">
                <a:solidFill>
                  <a:srgbClr val="000000"/>
                </a:solidFill>
                <a:latin typeface="Times New Roman" panose="02020603050405020304" charset="0"/>
                <a:cs typeface="Times New Roman" panose="02020603050405020304" charset="0"/>
              </a:rPr>
              <a:t>thông</a:t>
            </a:r>
            <a:r>
              <a:rPr lang="en-US" sz="2000" dirty="0">
                <a:solidFill>
                  <a:srgbClr val="000000"/>
                </a:solidFill>
                <a:latin typeface="Times New Roman" panose="02020603050405020304" charset="0"/>
                <a:cs typeface="Times New Roman" panose="02020603050405020304" charset="0"/>
              </a:rPr>
              <a:t> tin </a:t>
            </a:r>
            <a:r>
              <a:rPr lang="en-US" sz="2000" dirty="0" err="1">
                <a:solidFill>
                  <a:srgbClr val="000000"/>
                </a:solidFill>
                <a:latin typeface="Times New Roman" panose="02020603050405020304" charset="0"/>
                <a:cs typeface="Times New Roman" panose="02020603050405020304" charset="0"/>
              </a:rPr>
              <a:t>yêu</a:t>
            </a:r>
            <a:r>
              <a:rPr lang="en-US" sz="2000" dirty="0">
                <a:solidFill>
                  <a:srgbClr val="000000"/>
                </a:solidFill>
                <a:latin typeface="Times New Roman" panose="02020603050405020304" charset="0"/>
                <a:cs typeface="Times New Roman" panose="02020603050405020304" charset="0"/>
              </a:rPr>
              <a:t> </a:t>
            </a:r>
            <a:r>
              <a:rPr lang="en-US" sz="2000" dirty="0" err="1">
                <a:solidFill>
                  <a:srgbClr val="000000"/>
                </a:solidFill>
                <a:latin typeface="Times New Roman" panose="02020603050405020304" charset="0"/>
                <a:cs typeface="Times New Roman" panose="02020603050405020304" charset="0"/>
              </a:rPr>
              <a:t>cầu</a:t>
            </a:r>
            <a:r>
              <a:rPr lang="en-US" sz="2000" dirty="0">
                <a:solidFill>
                  <a:srgbClr val="000000"/>
                </a:solidFill>
                <a:latin typeface="Times New Roman" panose="02020603050405020304" charset="0"/>
                <a:cs typeface="Times New Roman" panose="02020603050405020304" charset="0"/>
              </a:rPr>
              <a:t> </a:t>
            </a:r>
            <a:r>
              <a:rPr lang="en-US" sz="2000" dirty="0" err="1">
                <a:solidFill>
                  <a:srgbClr val="000000"/>
                </a:solidFill>
                <a:latin typeface="Times New Roman" panose="02020603050405020304" charset="0"/>
                <a:cs typeface="Times New Roman" panose="02020603050405020304" charset="0"/>
              </a:rPr>
              <a:t>bất</a:t>
            </a:r>
            <a:r>
              <a:rPr lang="en-US" sz="2000" dirty="0">
                <a:solidFill>
                  <a:srgbClr val="000000"/>
                </a:solidFill>
                <a:latin typeface="Times New Roman" panose="02020603050405020304" charset="0"/>
                <a:cs typeface="Times New Roman" panose="02020603050405020304" charset="0"/>
              </a:rPr>
              <a:t> </a:t>
            </a:r>
            <a:r>
              <a:rPr lang="en-US" sz="2000" dirty="0" err="1">
                <a:solidFill>
                  <a:srgbClr val="000000"/>
                </a:solidFill>
                <a:latin typeface="Times New Roman" panose="02020603050405020304" charset="0"/>
                <a:cs typeface="Times New Roman" panose="02020603050405020304" charset="0"/>
              </a:rPr>
              <a:t>kì</a:t>
            </a:r>
            <a:r>
              <a:rPr lang="en-US" sz="2000" dirty="0">
                <a:solidFill>
                  <a:srgbClr val="000000"/>
                </a:solidFill>
                <a:latin typeface="Times New Roman" panose="02020603050405020304" charset="0"/>
                <a:cs typeface="Times New Roman" panose="02020603050405020304" charset="0"/>
              </a:rPr>
              <a:t> </a:t>
            </a:r>
            <a:r>
              <a:rPr lang="en-US" sz="2000" dirty="0" err="1">
                <a:solidFill>
                  <a:srgbClr val="000000"/>
                </a:solidFill>
                <a:latin typeface="Times New Roman" panose="02020603050405020304" charset="0"/>
                <a:cs typeface="Times New Roman" panose="02020603050405020304" charset="0"/>
              </a:rPr>
              <a:t>lúc</a:t>
            </a:r>
            <a:r>
              <a:rPr lang="en-US" sz="2000" dirty="0">
                <a:solidFill>
                  <a:srgbClr val="000000"/>
                </a:solidFill>
                <a:latin typeface="Times New Roman" panose="02020603050405020304" charset="0"/>
                <a:cs typeface="Times New Roman" panose="02020603050405020304" charset="0"/>
              </a:rPr>
              <a:t> </a:t>
            </a:r>
            <a:r>
              <a:rPr lang="en-US" sz="2000" dirty="0" err="1">
                <a:solidFill>
                  <a:srgbClr val="000000"/>
                </a:solidFill>
                <a:latin typeface="Times New Roman" panose="02020603050405020304" charset="0"/>
                <a:cs typeface="Times New Roman" panose="02020603050405020304" charset="0"/>
              </a:rPr>
              <a:t>nào</a:t>
            </a:r>
            <a:r>
              <a:rPr lang="en-US" sz="2000" dirty="0">
                <a:solidFill>
                  <a:srgbClr val="000000"/>
                </a:solidFill>
                <a:latin typeface="Times New Roman" panose="02020603050405020304" charset="0"/>
                <a:cs typeface="Times New Roman" panose="02020603050405020304" charset="0"/>
              </a:rPr>
              <a:t> </a:t>
            </a:r>
            <a:r>
              <a:rPr lang="en-US" sz="2000" dirty="0" err="1">
                <a:solidFill>
                  <a:srgbClr val="000000"/>
                </a:solidFill>
                <a:latin typeface="Times New Roman" panose="02020603050405020304" charset="0"/>
                <a:cs typeface="Times New Roman" panose="02020603050405020304" charset="0"/>
              </a:rPr>
              <a:t>người</a:t>
            </a:r>
            <a:r>
              <a:rPr lang="en-US" sz="2000" dirty="0">
                <a:solidFill>
                  <a:srgbClr val="000000"/>
                </a:solidFill>
                <a:latin typeface="Times New Roman" panose="02020603050405020304" charset="0"/>
                <a:cs typeface="Times New Roman" panose="02020603050405020304" charset="0"/>
              </a:rPr>
              <a:t> </a:t>
            </a:r>
            <a:r>
              <a:rPr lang="en-US" sz="2000" dirty="0" err="1">
                <a:solidFill>
                  <a:srgbClr val="000000"/>
                </a:solidFill>
                <a:latin typeface="Times New Roman" panose="02020603050405020304" charset="0"/>
                <a:cs typeface="Times New Roman" panose="02020603050405020304" charset="0"/>
              </a:rPr>
              <a:t>dùng</a:t>
            </a:r>
            <a:r>
              <a:rPr lang="en-US" sz="2000" dirty="0">
                <a:solidFill>
                  <a:srgbClr val="000000"/>
                </a:solidFill>
                <a:latin typeface="Times New Roman" panose="02020603050405020304" charset="0"/>
                <a:cs typeface="Times New Roman" panose="02020603050405020304" charset="0"/>
              </a:rPr>
              <a:t> </a:t>
            </a:r>
            <a:r>
              <a:rPr lang="en-US" sz="2000" dirty="0" err="1">
                <a:solidFill>
                  <a:srgbClr val="000000"/>
                </a:solidFill>
                <a:latin typeface="Times New Roman" panose="02020603050405020304" charset="0"/>
                <a:cs typeface="Times New Roman" panose="02020603050405020304" charset="0"/>
              </a:rPr>
              <a:t>gửi</a:t>
            </a:r>
            <a:r>
              <a:rPr lang="en-US" sz="2000" dirty="0">
                <a:solidFill>
                  <a:srgbClr val="000000"/>
                </a:solidFill>
                <a:latin typeface="Times New Roman" panose="02020603050405020304" charset="0"/>
                <a:cs typeface="Times New Roman" panose="02020603050405020304" charset="0"/>
              </a:rPr>
              <a:t>.</a:t>
            </a:r>
          </a:p>
          <a:p>
            <a:pPr marL="457200" indent="-457200">
              <a:lnSpc>
                <a:spcPct val="150000"/>
              </a:lnSpc>
              <a:buFont typeface="Arial" panose="020B0604020202020204" pitchFamily="34" charset="0"/>
              <a:buChar char="•"/>
            </a:pPr>
            <a:r>
              <a:rPr lang="en-US" sz="2000" dirty="0">
                <a:solidFill>
                  <a:srgbClr val="000000"/>
                </a:solidFill>
                <a:latin typeface="Times New Roman" panose="02020603050405020304" charset="0"/>
                <a:cs typeface="Times New Roman" panose="02020603050405020304" charset="0"/>
              </a:rPr>
              <a:t>ESP32 </a:t>
            </a:r>
            <a:r>
              <a:rPr lang="en-US" sz="2000" dirty="0" err="1">
                <a:solidFill>
                  <a:srgbClr val="000000"/>
                </a:solidFill>
                <a:latin typeface="Times New Roman" panose="02020603050405020304" charset="0"/>
                <a:cs typeface="Times New Roman" panose="02020603050405020304" charset="0"/>
              </a:rPr>
              <a:t>nhân</a:t>
            </a:r>
            <a:r>
              <a:rPr lang="en-US" sz="2000" dirty="0">
                <a:solidFill>
                  <a:srgbClr val="000000"/>
                </a:solidFill>
                <a:latin typeface="Times New Roman" panose="02020603050405020304" charset="0"/>
                <a:cs typeface="Times New Roman" panose="02020603050405020304" charset="0"/>
              </a:rPr>
              <a:t> </a:t>
            </a:r>
            <a:r>
              <a:rPr lang="en-US" sz="2000" dirty="0" err="1">
                <a:solidFill>
                  <a:srgbClr val="000000"/>
                </a:solidFill>
                <a:latin typeface="Times New Roman" panose="02020603050405020304" charset="0"/>
                <a:cs typeface="Times New Roman" panose="02020603050405020304" charset="0"/>
              </a:rPr>
              <a:t>thông</a:t>
            </a:r>
            <a:r>
              <a:rPr lang="en-US" sz="2000" dirty="0">
                <a:solidFill>
                  <a:srgbClr val="000000"/>
                </a:solidFill>
                <a:latin typeface="Times New Roman" panose="02020603050405020304" charset="0"/>
                <a:cs typeface="Times New Roman" panose="02020603050405020304" charset="0"/>
              </a:rPr>
              <a:t> tin </a:t>
            </a:r>
            <a:r>
              <a:rPr lang="en-US" sz="2000" dirty="0" err="1">
                <a:solidFill>
                  <a:srgbClr val="000000"/>
                </a:solidFill>
                <a:latin typeface="Times New Roman" panose="02020603050405020304" charset="0"/>
                <a:cs typeface="Times New Roman" panose="02020603050405020304" charset="0"/>
              </a:rPr>
              <a:t>thông</a:t>
            </a:r>
            <a:r>
              <a:rPr lang="en-US" sz="2000" dirty="0">
                <a:solidFill>
                  <a:srgbClr val="000000"/>
                </a:solidFill>
                <a:latin typeface="Times New Roman" panose="02020603050405020304" charset="0"/>
                <a:cs typeface="Times New Roman" panose="02020603050405020304" charset="0"/>
              </a:rPr>
              <a:t> qua </a:t>
            </a:r>
            <a:r>
              <a:rPr lang="en-US" sz="2000" dirty="0" err="1">
                <a:solidFill>
                  <a:srgbClr val="000000"/>
                </a:solidFill>
                <a:latin typeface="Times New Roman" panose="02020603050405020304" charset="0"/>
                <a:cs typeface="Times New Roman" panose="02020603050405020304" charset="0"/>
              </a:rPr>
              <a:t>modul</a:t>
            </a:r>
            <a:r>
              <a:rPr lang="en-US" sz="2000" dirty="0">
                <a:solidFill>
                  <a:srgbClr val="000000"/>
                </a:solidFill>
                <a:latin typeface="Times New Roman" panose="02020603050405020304" charset="0"/>
                <a:cs typeface="Times New Roman" panose="02020603050405020304" charset="0"/>
              </a:rPr>
              <a:t> SIM </a:t>
            </a:r>
            <a:r>
              <a:rPr lang="en-US" sz="2000" dirty="0" err="1">
                <a:solidFill>
                  <a:srgbClr val="000000"/>
                </a:solidFill>
                <a:latin typeface="Times New Roman" panose="02020603050405020304" charset="0"/>
                <a:cs typeface="Times New Roman" panose="02020603050405020304" charset="0"/>
              </a:rPr>
              <a:t>khi</a:t>
            </a:r>
            <a:r>
              <a:rPr lang="en-US" sz="2000" dirty="0">
                <a:solidFill>
                  <a:srgbClr val="000000"/>
                </a:solidFill>
                <a:latin typeface="Times New Roman" panose="02020603050405020304" charset="0"/>
                <a:cs typeface="Times New Roman" panose="02020603050405020304" charset="0"/>
              </a:rPr>
              <a:t> </a:t>
            </a:r>
            <a:r>
              <a:rPr lang="en-US" sz="2000" dirty="0" err="1">
                <a:solidFill>
                  <a:srgbClr val="000000"/>
                </a:solidFill>
                <a:latin typeface="Times New Roman" panose="02020603050405020304" charset="0"/>
                <a:cs typeface="Times New Roman" panose="02020603050405020304" charset="0"/>
              </a:rPr>
              <a:t>người</a:t>
            </a:r>
            <a:r>
              <a:rPr lang="en-US" sz="2000" dirty="0">
                <a:solidFill>
                  <a:srgbClr val="000000"/>
                </a:solidFill>
                <a:latin typeface="Times New Roman" panose="02020603050405020304" charset="0"/>
                <a:cs typeface="Times New Roman" panose="02020603050405020304" charset="0"/>
              </a:rPr>
              <a:t> </a:t>
            </a:r>
            <a:r>
              <a:rPr lang="en-US" sz="2000" dirty="0" err="1">
                <a:solidFill>
                  <a:srgbClr val="000000"/>
                </a:solidFill>
                <a:latin typeface="Times New Roman" panose="02020603050405020304" charset="0"/>
                <a:cs typeface="Times New Roman" panose="02020603050405020304" charset="0"/>
              </a:rPr>
              <a:t>dùng</a:t>
            </a:r>
            <a:r>
              <a:rPr lang="en-US" sz="2000" dirty="0">
                <a:solidFill>
                  <a:srgbClr val="000000"/>
                </a:solidFill>
                <a:latin typeface="Times New Roman" panose="02020603050405020304" charset="0"/>
                <a:cs typeface="Times New Roman" panose="02020603050405020304" charset="0"/>
              </a:rPr>
              <a:t> </a:t>
            </a:r>
            <a:r>
              <a:rPr lang="en-US" sz="2000" dirty="0" err="1">
                <a:solidFill>
                  <a:srgbClr val="000000"/>
                </a:solidFill>
                <a:latin typeface="Times New Roman" panose="02020603050405020304" charset="0"/>
                <a:cs typeface="Times New Roman" panose="02020603050405020304" charset="0"/>
              </a:rPr>
              <a:t>yêu</a:t>
            </a:r>
            <a:r>
              <a:rPr lang="en-US" sz="2000" dirty="0">
                <a:solidFill>
                  <a:srgbClr val="000000"/>
                </a:solidFill>
                <a:latin typeface="Times New Roman" panose="02020603050405020304" charset="0"/>
                <a:cs typeface="Times New Roman" panose="02020603050405020304" charset="0"/>
              </a:rPr>
              <a:t> </a:t>
            </a:r>
            <a:r>
              <a:rPr lang="en-US" sz="2000" dirty="0" err="1">
                <a:solidFill>
                  <a:srgbClr val="000000"/>
                </a:solidFill>
                <a:latin typeface="Times New Roman" panose="02020603050405020304" charset="0"/>
                <a:cs typeface="Times New Roman" panose="02020603050405020304" charset="0"/>
              </a:rPr>
              <a:t>cầu</a:t>
            </a:r>
            <a:r>
              <a:rPr lang="en-US" sz="2000" dirty="0">
                <a:solidFill>
                  <a:srgbClr val="000000"/>
                </a:solidFill>
                <a:latin typeface="Times New Roman" panose="02020603050405020304" charset="0"/>
                <a:cs typeface="Times New Roman" panose="02020603050405020304" charset="0"/>
              </a:rPr>
              <a:t> </a:t>
            </a:r>
            <a:r>
              <a:rPr lang="en-US" sz="2000" dirty="0" err="1">
                <a:solidFill>
                  <a:srgbClr val="000000"/>
                </a:solidFill>
                <a:latin typeface="Times New Roman" panose="02020603050405020304" charset="0"/>
                <a:cs typeface="Times New Roman" panose="02020603050405020304" charset="0"/>
              </a:rPr>
              <a:t>từ</a:t>
            </a:r>
            <a:r>
              <a:rPr lang="en-US" sz="2000" dirty="0">
                <a:solidFill>
                  <a:srgbClr val="000000"/>
                </a:solidFill>
                <a:latin typeface="Times New Roman" panose="02020603050405020304" charset="0"/>
                <a:cs typeface="Times New Roman" panose="02020603050405020304" charset="0"/>
              </a:rPr>
              <a:t> </a:t>
            </a:r>
            <a:r>
              <a:rPr lang="en-US" sz="2000" dirty="0" err="1">
                <a:solidFill>
                  <a:srgbClr val="000000"/>
                </a:solidFill>
                <a:latin typeface="Times New Roman" panose="02020603050405020304" charset="0"/>
                <a:cs typeface="Times New Roman" panose="02020603050405020304" charset="0"/>
              </a:rPr>
              <a:t>điện</a:t>
            </a:r>
            <a:r>
              <a:rPr lang="en-US" sz="2000" dirty="0">
                <a:solidFill>
                  <a:srgbClr val="000000"/>
                </a:solidFill>
                <a:latin typeface="Times New Roman" panose="02020603050405020304" charset="0"/>
                <a:cs typeface="Times New Roman" panose="02020603050405020304" charset="0"/>
              </a:rPr>
              <a:t> </a:t>
            </a:r>
            <a:r>
              <a:rPr lang="en-US" sz="2000" dirty="0" err="1">
                <a:solidFill>
                  <a:srgbClr val="000000"/>
                </a:solidFill>
                <a:latin typeface="Times New Roman" panose="02020603050405020304" charset="0"/>
                <a:cs typeface="Times New Roman" panose="02020603050405020304" charset="0"/>
              </a:rPr>
              <a:t>thoại</a:t>
            </a:r>
            <a:r>
              <a:rPr lang="en-US" sz="2000" dirty="0">
                <a:solidFill>
                  <a:srgbClr val="000000"/>
                </a:solidFill>
                <a:latin typeface="Times New Roman" panose="02020603050405020304" charset="0"/>
                <a:cs typeface="Times New Roman" panose="02020603050405020304" charset="0"/>
              </a:rPr>
              <a:t>:</a:t>
            </a:r>
          </a:p>
          <a:p>
            <a:pPr marL="457200" indent="-457200">
              <a:lnSpc>
                <a:spcPct val="150000"/>
              </a:lnSpc>
              <a:buFont typeface="Arial" panose="020B0604020202020204" pitchFamily="34" charset="0"/>
              <a:buChar char="•"/>
            </a:pPr>
            <a:r>
              <a:rPr lang="en-US" sz="2000" dirty="0">
                <a:solidFill>
                  <a:srgbClr val="000000"/>
                </a:solidFill>
                <a:latin typeface="Times New Roman" panose="02020603050405020304" charset="0"/>
                <a:cs typeface="Times New Roman" panose="02020603050405020304" charset="0"/>
              </a:rPr>
              <a:t>-  “FIND”: </a:t>
            </a:r>
            <a:r>
              <a:rPr lang="en-US" sz="2000" dirty="0" err="1">
                <a:solidFill>
                  <a:srgbClr val="000000"/>
                </a:solidFill>
                <a:latin typeface="Times New Roman" panose="02020603050405020304" charset="0"/>
                <a:cs typeface="Times New Roman" panose="02020603050405020304" charset="0"/>
              </a:rPr>
              <a:t>yêu</a:t>
            </a:r>
            <a:r>
              <a:rPr lang="en-US" sz="2000" dirty="0">
                <a:solidFill>
                  <a:srgbClr val="000000"/>
                </a:solidFill>
                <a:latin typeface="Times New Roman" panose="02020603050405020304" charset="0"/>
                <a:cs typeface="Times New Roman" panose="02020603050405020304" charset="0"/>
              </a:rPr>
              <a:t> </a:t>
            </a:r>
            <a:r>
              <a:rPr lang="en-US" sz="2000" dirty="0" err="1">
                <a:solidFill>
                  <a:srgbClr val="000000"/>
                </a:solidFill>
                <a:latin typeface="Times New Roman" panose="02020603050405020304" charset="0"/>
                <a:cs typeface="Times New Roman" panose="02020603050405020304" charset="0"/>
              </a:rPr>
              <a:t>cầu</a:t>
            </a:r>
            <a:r>
              <a:rPr lang="en-US" sz="2000" dirty="0">
                <a:solidFill>
                  <a:srgbClr val="000000"/>
                </a:solidFill>
                <a:latin typeface="Times New Roman" panose="02020603050405020304" charset="0"/>
                <a:cs typeface="Times New Roman" panose="02020603050405020304" charset="0"/>
              </a:rPr>
              <a:t> </a:t>
            </a:r>
            <a:r>
              <a:rPr lang="en-US" sz="2000" dirty="0" err="1">
                <a:solidFill>
                  <a:srgbClr val="000000"/>
                </a:solidFill>
                <a:latin typeface="Times New Roman" panose="02020603050405020304" charset="0"/>
                <a:cs typeface="Times New Roman" panose="02020603050405020304" charset="0"/>
              </a:rPr>
              <a:t>gửi</a:t>
            </a:r>
            <a:r>
              <a:rPr lang="en-US" sz="2000" dirty="0">
                <a:solidFill>
                  <a:srgbClr val="000000"/>
                </a:solidFill>
                <a:latin typeface="Times New Roman" panose="02020603050405020304" charset="0"/>
                <a:cs typeface="Times New Roman" panose="02020603050405020304" charset="0"/>
              </a:rPr>
              <a:t> </a:t>
            </a:r>
            <a:r>
              <a:rPr lang="en-US" sz="2000" dirty="0" err="1">
                <a:solidFill>
                  <a:srgbClr val="000000"/>
                </a:solidFill>
                <a:latin typeface="Times New Roman" panose="02020603050405020304" charset="0"/>
                <a:cs typeface="Times New Roman" panose="02020603050405020304" charset="0"/>
              </a:rPr>
              <a:t>định</a:t>
            </a:r>
            <a:r>
              <a:rPr lang="en-US" sz="2000" dirty="0">
                <a:solidFill>
                  <a:srgbClr val="000000"/>
                </a:solidFill>
                <a:latin typeface="Times New Roman" panose="02020603050405020304" charset="0"/>
                <a:cs typeface="Times New Roman" panose="02020603050405020304" charset="0"/>
              </a:rPr>
              <a:t> </a:t>
            </a:r>
            <a:r>
              <a:rPr lang="en-US" sz="2000" dirty="0" err="1">
                <a:solidFill>
                  <a:srgbClr val="000000"/>
                </a:solidFill>
                <a:latin typeface="Times New Roman" panose="02020603050405020304" charset="0"/>
                <a:cs typeface="Times New Roman" panose="02020603050405020304" charset="0"/>
              </a:rPr>
              <a:t>vị</a:t>
            </a:r>
            <a:r>
              <a:rPr lang="en-US" sz="2000" dirty="0">
                <a:solidFill>
                  <a:srgbClr val="000000"/>
                </a:solidFill>
                <a:latin typeface="Times New Roman" panose="02020603050405020304" charset="0"/>
                <a:cs typeface="Times New Roman" panose="02020603050405020304" charset="0"/>
              </a:rPr>
              <a:t>, </a:t>
            </a:r>
            <a:r>
              <a:rPr lang="en-US" sz="2000" dirty="0" err="1">
                <a:solidFill>
                  <a:srgbClr val="000000"/>
                </a:solidFill>
                <a:latin typeface="Times New Roman" panose="02020603050405020304" charset="0"/>
                <a:cs typeface="Times New Roman" panose="02020603050405020304" charset="0"/>
              </a:rPr>
              <a:t>tốc</a:t>
            </a:r>
            <a:r>
              <a:rPr lang="en-US" sz="2000" dirty="0">
                <a:solidFill>
                  <a:srgbClr val="000000"/>
                </a:solidFill>
                <a:latin typeface="Times New Roman" panose="02020603050405020304" charset="0"/>
                <a:cs typeface="Times New Roman" panose="02020603050405020304" charset="0"/>
              </a:rPr>
              <a:t> </a:t>
            </a:r>
            <a:r>
              <a:rPr lang="en-US" sz="2000" dirty="0" err="1">
                <a:solidFill>
                  <a:srgbClr val="000000"/>
                </a:solidFill>
                <a:latin typeface="Times New Roman" panose="02020603050405020304" charset="0"/>
                <a:cs typeface="Times New Roman" panose="02020603050405020304" charset="0"/>
              </a:rPr>
              <a:t>độ</a:t>
            </a:r>
            <a:r>
              <a:rPr lang="en-US" sz="2000" dirty="0">
                <a:solidFill>
                  <a:srgbClr val="000000"/>
                </a:solidFill>
                <a:latin typeface="Times New Roman" panose="02020603050405020304" charset="0"/>
                <a:cs typeface="Times New Roman" panose="02020603050405020304" charset="0"/>
              </a:rPr>
              <a:t> di </a:t>
            </a:r>
            <a:r>
              <a:rPr lang="en-US" sz="2000" dirty="0" err="1">
                <a:solidFill>
                  <a:srgbClr val="000000"/>
                </a:solidFill>
                <a:latin typeface="Times New Roman" panose="02020603050405020304" charset="0"/>
                <a:cs typeface="Times New Roman" panose="02020603050405020304" charset="0"/>
              </a:rPr>
              <a:t>chuyển</a:t>
            </a:r>
            <a:r>
              <a:rPr lang="en-US" sz="2000" dirty="0">
                <a:solidFill>
                  <a:srgbClr val="000000"/>
                </a:solidFill>
                <a:latin typeface="Times New Roman" panose="02020603050405020304" charset="0"/>
                <a:cs typeface="Times New Roman" panose="02020603050405020304" charset="0"/>
              </a:rPr>
              <a:t> </a:t>
            </a:r>
            <a:r>
              <a:rPr lang="en-US" sz="2000" dirty="0" err="1">
                <a:solidFill>
                  <a:srgbClr val="000000"/>
                </a:solidFill>
                <a:latin typeface="Times New Roman" panose="02020603050405020304" charset="0"/>
                <a:cs typeface="Times New Roman" panose="02020603050405020304" charset="0"/>
              </a:rPr>
              <a:t>thời</a:t>
            </a:r>
            <a:r>
              <a:rPr lang="en-US" sz="2000" dirty="0">
                <a:solidFill>
                  <a:srgbClr val="000000"/>
                </a:solidFill>
                <a:latin typeface="Times New Roman" panose="02020603050405020304" charset="0"/>
                <a:cs typeface="Times New Roman" panose="02020603050405020304" charset="0"/>
              </a:rPr>
              <a:t> </a:t>
            </a:r>
            <a:r>
              <a:rPr lang="en-US" sz="2000" dirty="0" err="1">
                <a:solidFill>
                  <a:srgbClr val="000000"/>
                </a:solidFill>
                <a:latin typeface="Times New Roman" panose="02020603050405020304" charset="0"/>
                <a:cs typeface="Times New Roman" panose="02020603050405020304" charset="0"/>
              </a:rPr>
              <a:t>gian</a:t>
            </a:r>
            <a:r>
              <a:rPr lang="en-US" sz="2000" dirty="0">
                <a:solidFill>
                  <a:srgbClr val="000000"/>
                </a:solidFill>
                <a:latin typeface="Times New Roman" panose="02020603050405020304" charset="0"/>
                <a:cs typeface="Times New Roman" panose="02020603050405020304" charset="0"/>
              </a:rPr>
              <a:t> </a:t>
            </a:r>
            <a:r>
              <a:rPr lang="en-US" sz="2000" dirty="0" err="1">
                <a:solidFill>
                  <a:srgbClr val="000000"/>
                </a:solidFill>
                <a:latin typeface="Times New Roman" panose="02020603050405020304" charset="0"/>
                <a:cs typeface="Times New Roman" panose="02020603050405020304" charset="0"/>
              </a:rPr>
              <a:t>thực</a:t>
            </a:r>
            <a:r>
              <a:rPr lang="en-US" sz="2000" dirty="0">
                <a:solidFill>
                  <a:srgbClr val="000000"/>
                </a:solidFill>
                <a:latin typeface="Times New Roman" panose="02020603050405020304" charset="0"/>
                <a:cs typeface="Times New Roman" panose="02020603050405020304" charset="0"/>
              </a:rPr>
              <a:t> </a:t>
            </a:r>
            <a:r>
              <a:rPr lang="en-US" sz="2000" dirty="0" err="1">
                <a:solidFill>
                  <a:srgbClr val="000000"/>
                </a:solidFill>
                <a:latin typeface="Times New Roman" panose="02020603050405020304" charset="0"/>
                <a:cs typeface="Times New Roman" panose="02020603050405020304" charset="0"/>
              </a:rPr>
              <a:t>từ</a:t>
            </a:r>
            <a:r>
              <a:rPr lang="en-US" sz="2000" dirty="0">
                <a:solidFill>
                  <a:srgbClr val="000000"/>
                </a:solidFill>
                <a:latin typeface="Times New Roman" panose="02020603050405020304" charset="0"/>
                <a:cs typeface="Times New Roman" panose="02020603050405020304" charset="0"/>
              </a:rPr>
              <a:t> GPS.</a:t>
            </a:r>
          </a:p>
          <a:p>
            <a:pPr marL="457200" indent="-457200">
              <a:lnSpc>
                <a:spcPct val="150000"/>
              </a:lnSpc>
              <a:buFont typeface="Arial" panose="020B0604020202020204" pitchFamily="34" charset="0"/>
              <a:buChar char="•"/>
            </a:pPr>
            <a:r>
              <a:rPr lang="en-US" sz="2000" dirty="0">
                <a:solidFill>
                  <a:srgbClr val="000000"/>
                </a:solidFill>
                <a:latin typeface="Times New Roman" panose="02020603050405020304" charset="0"/>
                <a:cs typeface="Times New Roman" panose="02020603050405020304" charset="0"/>
              </a:rPr>
              <a:t>-  “ON”: ESP32 </a:t>
            </a:r>
            <a:r>
              <a:rPr lang="en-US" sz="2000" dirty="0" err="1">
                <a:solidFill>
                  <a:srgbClr val="000000"/>
                </a:solidFill>
                <a:latin typeface="Times New Roman" panose="02020603050405020304" charset="0"/>
                <a:cs typeface="Times New Roman" panose="02020603050405020304" charset="0"/>
              </a:rPr>
              <a:t>tiến</a:t>
            </a:r>
            <a:r>
              <a:rPr lang="en-US" sz="2000" dirty="0">
                <a:solidFill>
                  <a:srgbClr val="000000"/>
                </a:solidFill>
                <a:latin typeface="Times New Roman" panose="02020603050405020304" charset="0"/>
                <a:cs typeface="Times New Roman" panose="02020603050405020304" charset="0"/>
              </a:rPr>
              <a:t> </a:t>
            </a:r>
            <a:r>
              <a:rPr lang="en-US" sz="2000" dirty="0" err="1">
                <a:solidFill>
                  <a:srgbClr val="000000"/>
                </a:solidFill>
                <a:latin typeface="Times New Roman" panose="02020603050405020304" charset="0"/>
                <a:cs typeface="Times New Roman" panose="02020603050405020304" charset="0"/>
              </a:rPr>
              <a:t>hành</a:t>
            </a:r>
            <a:r>
              <a:rPr lang="en-US" sz="2000" dirty="0">
                <a:solidFill>
                  <a:srgbClr val="000000"/>
                </a:solidFill>
                <a:latin typeface="Times New Roman" panose="02020603050405020304" charset="0"/>
                <a:cs typeface="Times New Roman" panose="02020603050405020304" charset="0"/>
              </a:rPr>
              <a:t> </a:t>
            </a:r>
            <a:r>
              <a:rPr lang="en-US" sz="2000" dirty="0" err="1">
                <a:solidFill>
                  <a:srgbClr val="000000"/>
                </a:solidFill>
                <a:latin typeface="Times New Roman" panose="02020603050405020304" charset="0"/>
                <a:cs typeface="Times New Roman" panose="02020603050405020304" charset="0"/>
              </a:rPr>
              <a:t>bật</a:t>
            </a:r>
            <a:r>
              <a:rPr lang="en-US" sz="2000" dirty="0">
                <a:solidFill>
                  <a:srgbClr val="000000"/>
                </a:solidFill>
                <a:latin typeface="Times New Roman" panose="02020603050405020304" charset="0"/>
                <a:cs typeface="Times New Roman" panose="02020603050405020304" charset="0"/>
              </a:rPr>
              <a:t> buzzer.</a:t>
            </a:r>
          </a:p>
          <a:p>
            <a:pPr marL="457200" indent="-457200">
              <a:lnSpc>
                <a:spcPct val="150000"/>
              </a:lnSpc>
              <a:buFont typeface="Arial" panose="020B0604020202020204" pitchFamily="34" charset="0"/>
              <a:buChar char="•"/>
            </a:pPr>
            <a:r>
              <a:rPr lang="en-US" sz="2000" dirty="0">
                <a:solidFill>
                  <a:srgbClr val="000000"/>
                </a:solidFill>
                <a:latin typeface="Times New Roman" panose="02020603050405020304" charset="0"/>
                <a:cs typeface="Times New Roman" panose="02020603050405020304" charset="0"/>
              </a:rPr>
              <a:t>-  “ON”: ESP32 </a:t>
            </a:r>
            <a:r>
              <a:rPr lang="en-US" sz="2000" dirty="0" err="1">
                <a:solidFill>
                  <a:srgbClr val="000000"/>
                </a:solidFill>
                <a:latin typeface="Times New Roman" panose="02020603050405020304" charset="0"/>
                <a:cs typeface="Times New Roman" panose="02020603050405020304" charset="0"/>
              </a:rPr>
              <a:t>tiến</a:t>
            </a:r>
            <a:r>
              <a:rPr lang="en-US" sz="2000" dirty="0">
                <a:solidFill>
                  <a:srgbClr val="000000"/>
                </a:solidFill>
                <a:latin typeface="Times New Roman" panose="02020603050405020304" charset="0"/>
                <a:cs typeface="Times New Roman" panose="02020603050405020304" charset="0"/>
              </a:rPr>
              <a:t> </a:t>
            </a:r>
            <a:r>
              <a:rPr lang="en-US" sz="2000" dirty="0" err="1">
                <a:solidFill>
                  <a:srgbClr val="000000"/>
                </a:solidFill>
                <a:latin typeface="Times New Roman" panose="02020603050405020304" charset="0"/>
                <a:cs typeface="Times New Roman" panose="02020603050405020304" charset="0"/>
              </a:rPr>
              <a:t>hành</a:t>
            </a:r>
            <a:r>
              <a:rPr lang="en-US" sz="2000" dirty="0">
                <a:solidFill>
                  <a:srgbClr val="000000"/>
                </a:solidFill>
                <a:latin typeface="Times New Roman" panose="02020603050405020304" charset="0"/>
                <a:cs typeface="Times New Roman" panose="02020603050405020304" charset="0"/>
              </a:rPr>
              <a:t> </a:t>
            </a:r>
            <a:r>
              <a:rPr lang="en-US" sz="2000" dirty="0" err="1">
                <a:solidFill>
                  <a:srgbClr val="000000"/>
                </a:solidFill>
                <a:latin typeface="Times New Roman" panose="02020603050405020304" charset="0"/>
                <a:cs typeface="Times New Roman" panose="02020603050405020304" charset="0"/>
              </a:rPr>
              <a:t>tắt</a:t>
            </a:r>
            <a:r>
              <a:rPr lang="en-US" sz="2000" dirty="0">
                <a:solidFill>
                  <a:srgbClr val="000000"/>
                </a:solidFill>
                <a:latin typeface="Times New Roman" panose="02020603050405020304" charset="0"/>
                <a:cs typeface="Times New Roman" panose="02020603050405020304" charset="0"/>
              </a:rPr>
              <a:t> buzzer.</a:t>
            </a:r>
          </a:p>
          <a:p>
            <a:pPr marL="457200" indent="-457200">
              <a:lnSpc>
                <a:spcPct val="150000"/>
              </a:lnSpc>
              <a:buFont typeface="Arial" panose="020B0604020202020204" pitchFamily="34" charset="0"/>
              <a:buChar char="•"/>
            </a:pPr>
            <a:endParaRPr lang="en-US" sz="2000" dirty="0">
              <a:solidFill>
                <a:srgbClr val="000000"/>
              </a:solidFill>
              <a:latin typeface="Times New Roman" panose="02020603050405020304" charset="0"/>
              <a:cs typeface="Times New Roman" panose="02020603050405020304"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6"/>
          <p:cNvSpPr/>
          <p:nvPr/>
        </p:nvSpPr>
        <p:spPr>
          <a:xfrm rot="-2700000">
            <a:off x="572770" y="348615"/>
            <a:ext cx="1288415" cy="1376680"/>
          </a:xfrm>
          <a:custGeom>
            <a:avLst/>
            <a:gdLst/>
            <a:ahLst/>
            <a:cxnLst/>
            <a:rect l="l" t="t" r="r" b="b"/>
            <a:pathLst>
              <a:path w="1569878" h="1569878">
                <a:moveTo>
                  <a:pt x="0" y="0"/>
                </a:moveTo>
                <a:lnTo>
                  <a:pt x="1569879" y="0"/>
                </a:lnTo>
                <a:lnTo>
                  <a:pt x="1569879" y="1569879"/>
                </a:lnTo>
                <a:lnTo>
                  <a:pt x="0" y="1569879"/>
                </a:lnTo>
                <a:lnTo>
                  <a:pt x="0" y="0"/>
                </a:lnTo>
                <a:close/>
              </a:path>
            </a:pathLst>
          </a:custGeom>
          <a:blipFill>
            <a:blip r:embed="rId2"/>
            <a:stretch>
              <a:fillRect/>
            </a:stretch>
          </a:blipFill>
        </p:spPr>
      </p:sp>
      <p:sp>
        <p:nvSpPr>
          <p:cNvPr id="14" name="TextBox 14"/>
          <p:cNvSpPr txBox="1"/>
          <p:nvPr/>
        </p:nvSpPr>
        <p:spPr>
          <a:xfrm>
            <a:off x="2362200" y="857250"/>
            <a:ext cx="6433820" cy="742315"/>
          </a:xfrm>
          <a:prstGeom prst="rect">
            <a:avLst/>
          </a:prstGeom>
        </p:spPr>
        <p:txBody>
          <a:bodyPr lIns="0" tIns="0" rIns="0" bIns="0" rtlCol="0" anchor="t">
            <a:noAutofit/>
          </a:bodyPr>
          <a:lstStyle/>
          <a:p>
            <a:pPr>
              <a:lnSpc>
                <a:spcPts val="4200"/>
              </a:lnSpc>
            </a:pPr>
            <a:r>
              <a:rPr lang="en-US" sz="3500">
                <a:solidFill>
                  <a:srgbClr val="DC2F02"/>
                </a:solidFill>
                <a:latin typeface="Open Sans Bold"/>
              </a:rPr>
              <a:t>Thiết kế phần cứng</a:t>
            </a:r>
          </a:p>
        </p:txBody>
      </p:sp>
      <p:sp>
        <p:nvSpPr>
          <p:cNvPr id="22" name="Freeform 13"/>
          <p:cNvSpPr/>
          <p:nvPr/>
        </p:nvSpPr>
        <p:spPr>
          <a:xfrm>
            <a:off x="1194447" y="6553357"/>
            <a:ext cx="812573" cy="902859"/>
          </a:xfrm>
          <a:custGeom>
            <a:avLst/>
            <a:gdLst/>
            <a:ahLst/>
            <a:cxnLst/>
            <a:rect l="l" t="t" r="r" b="b"/>
            <a:pathLst>
              <a:path w="812573" h="902859">
                <a:moveTo>
                  <a:pt x="0" y="0"/>
                </a:moveTo>
                <a:lnTo>
                  <a:pt x="812573" y="0"/>
                </a:lnTo>
                <a:lnTo>
                  <a:pt x="812573" y="902859"/>
                </a:lnTo>
                <a:lnTo>
                  <a:pt x="0" y="902859"/>
                </a:lnTo>
                <a:lnTo>
                  <a:pt x="0" y="0"/>
                </a:lnTo>
                <a:close/>
              </a:path>
            </a:pathLst>
          </a:custGeom>
          <a:blipFill>
            <a:blip r:embed="rId3"/>
            <a:stretch>
              <a:fillRect/>
            </a:stretch>
          </a:blipFill>
        </p:spPr>
      </p:sp>
      <p:pic>
        <p:nvPicPr>
          <p:cNvPr id="101" name="Picture 100"/>
          <p:cNvPicPr/>
          <p:nvPr/>
        </p:nvPicPr>
        <p:blipFill>
          <a:blip r:embed="rId4"/>
          <a:stretch>
            <a:fillRect/>
          </a:stretch>
        </p:blipFill>
        <p:spPr>
          <a:xfrm>
            <a:off x="2286000" y="2838450"/>
            <a:ext cx="7194550" cy="3810000"/>
          </a:xfrm>
          <a:prstGeom prst="rect">
            <a:avLst/>
          </a:prstGeom>
          <a:noFill/>
          <a:ln w="9525">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6"/>
          <p:cNvSpPr/>
          <p:nvPr/>
        </p:nvSpPr>
        <p:spPr>
          <a:xfrm rot="-2700000">
            <a:off x="572770" y="348615"/>
            <a:ext cx="1288415" cy="1376680"/>
          </a:xfrm>
          <a:custGeom>
            <a:avLst/>
            <a:gdLst/>
            <a:ahLst/>
            <a:cxnLst/>
            <a:rect l="l" t="t" r="r" b="b"/>
            <a:pathLst>
              <a:path w="1569878" h="1569878">
                <a:moveTo>
                  <a:pt x="0" y="0"/>
                </a:moveTo>
                <a:lnTo>
                  <a:pt x="1569879" y="0"/>
                </a:lnTo>
                <a:lnTo>
                  <a:pt x="1569879" y="1569879"/>
                </a:lnTo>
                <a:lnTo>
                  <a:pt x="0" y="1569879"/>
                </a:lnTo>
                <a:lnTo>
                  <a:pt x="0" y="0"/>
                </a:lnTo>
                <a:close/>
              </a:path>
            </a:pathLst>
          </a:custGeom>
          <a:blipFill>
            <a:blip r:embed="rId2"/>
            <a:stretch>
              <a:fillRect/>
            </a:stretch>
          </a:blipFill>
        </p:spPr>
      </p:sp>
      <p:sp>
        <p:nvSpPr>
          <p:cNvPr id="14" name="TextBox 14"/>
          <p:cNvSpPr txBox="1"/>
          <p:nvPr/>
        </p:nvSpPr>
        <p:spPr>
          <a:xfrm>
            <a:off x="2362200" y="857250"/>
            <a:ext cx="6433820" cy="742315"/>
          </a:xfrm>
          <a:prstGeom prst="rect">
            <a:avLst/>
          </a:prstGeom>
        </p:spPr>
        <p:txBody>
          <a:bodyPr lIns="0" tIns="0" rIns="0" bIns="0" rtlCol="0" anchor="t">
            <a:noAutofit/>
          </a:bodyPr>
          <a:lstStyle/>
          <a:p>
            <a:pPr algn="l">
              <a:lnSpc>
                <a:spcPts val="4200"/>
              </a:lnSpc>
            </a:pPr>
            <a:r>
              <a:rPr lang="en-US" sz="3500">
                <a:solidFill>
                  <a:srgbClr val="DC2F02"/>
                </a:solidFill>
                <a:latin typeface="Open Sans Bold"/>
              </a:rPr>
              <a:t>Thiết kế phần mềm</a:t>
            </a:r>
          </a:p>
        </p:txBody>
      </p:sp>
      <p:sp>
        <p:nvSpPr>
          <p:cNvPr id="22" name="Freeform 13"/>
          <p:cNvSpPr/>
          <p:nvPr/>
        </p:nvSpPr>
        <p:spPr>
          <a:xfrm>
            <a:off x="1194447" y="6553357"/>
            <a:ext cx="812573" cy="902859"/>
          </a:xfrm>
          <a:custGeom>
            <a:avLst/>
            <a:gdLst/>
            <a:ahLst/>
            <a:cxnLst/>
            <a:rect l="l" t="t" r="r" b="b"/>
            <a:pathLst>
              <a:path w="812573" h="902859">
                <a:moveTo>
                  <a:pt x="0" y="0"/>
                </a:moveTo>
                <a:lnTo>
                  <a:pt x="812573" y="0"/>
                </a:lnTo>
                <a:lnTo>
                  <a:pt x="812573" y="902859"/>
                </a:lnTo>
                <a:lnTo>
                  <a:pt x="0" y="902859"/>
                </a:lnTo>
                <a:lnTo>
                  <a:pt x="0" y="0"/>
                </a:lnTo>
                <a:close/>
              </a:path>
            </a:pathLst>
          </a:custGeom>
          <a:blipFill>
            <a:blip r:embed="rId3"/>
            <a:stretch>
              <a:fillRect/>
            </a:stretch>
          </a:blipFill>
        </p:spPr>
      </p:sp>
      <p:sp>
        <p:nvSpPr>
          <p:cNvPr id="5" name="TextBox 11"/>
          <p:cNvSpPr txBox="1"/>
          <p:nvPr/>
        </p:nvSpPr>
        <p:spPr>
          <a:xfrm>
            <a:off x="2057400" y="2152650"/>
            <a:ext cx="10561955" cy="4324350"/>
          </a:xfrm>
          <a:prstGeom prst="rect">
            <a:avLst/>
          </a:prstGeom>
        </p:spPr>
        <p:txBody>
          <a:bodyPr lIns="0" tIns="0" rIns="0" bIns="0" rtlCol="0" anchor="t">
            <a:noAutofit/>
          </a:bodyPr>
          <a:lstStyle/>
          <a:p>
            <a:pPr marL="457200" indent="-457200">
              <a:lnSpc>
                <a:spcPct val="150000"/>
              </a:lnSpc>
              <a:buFont typeface="Arial" panose="020B0604020202020204" pitchFamily="34" charset="0"/>
              <a:buChar char="•"/>
            </a:pPr>
            <a:endParaRPr lang="en-US" sz="2800">
              <a:solidFill>
                <a:srgbClr val="000000"/>
              </a:solidFill>
              <a:latin typeface="Open Sauce Light" panose="00000400000000000000"/>
            </a:endParaRPr>
          </a:p>
        </p:txBody>
      </p:sp>
      <p:pic>
        <p:nvPicPr>
          <p:cNvPr id="2" name="Picture 1"/>
          <p:cNvPicPr>
            <a:picLocks noChangeAspect="1"/>
          </p:cNvPicPr>
          <p:nvPr/>
        </p:nvPicPr>
        <p:blipFill>
          <a:blip r:embed="rId4"/>
          <a:stretch>
            <a:fillRect/>
          </a:stretch>
        </p:blipFill>
        <p:spPr>
          <a:xfrm>
            <a:off x="2159000" y="1543050"/>
            <a:ext cx="12108180" cy="681101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371600" y="560070"/>
            <a:ext cx="12019915" cy="2100580"/>
            <a:chOff x="0" y="0"/>
            <a:chExt cx="3798919" cy="951614"/>
          </a:xfrm>
        </p:grpSpPr>
        <p:sp>
          <p:nvSpPr>
            <p:cNvPr id="3" name="Freeform 3"/>
            <p:cNvSpPr/>
            <p:nvPr/>
          </p:nvSpPr>
          <p:spPr>
            <a:xfrm>
              <a:off x="0" y="0"/>
              <a:ext cx="3798919" cy="951614"/>
            </a:xfrm>
            <a:custGeom>
              <a:avLst/>
              <a:gdLst/>
              <a:ahLst/>
              <a:cxnLst/>
              <a:rect l="l" t="t" r="r" b="b"/>
              <a:pathLst>
                <a:path w="3798919" h="951614">
                  <a:moveTo>
                    <a:pt x="0" y="0"/>
                  </a:moveTo>
                  <a:lnTo>
                    <a:pt x="3798919" y="0"/>
                  </a:lnTo>
                  <a:lnTo>
                    <a:pt x="3798919" y="951614"/>
                  </a:lnTo>
                  <a:lnTo>
                    <a:pt x="0" y="951614"/>
                  </a:lnTo>
                  <a:close/>
                </a:path>
              </a:pathLst>
            </a:custGeom>
            <a:solidFill>
              <a:srgbClr val="DC2F02">
                <a:alpha val="9804"/>
              </a:srgbClr>
            </a:solidFill>
          </p:spPr>
        </p:sp>
        <p:sp>
          <p:nvSpPr>
            <p:cNvPr id="4" name="TextBox 4"/>
            <p:cNvSpPr txBox="1"/>
            <p:nvPr/>
          </p:nvSpPr>
          <p:spPr>
            <a:xfrm>
              <a:off x="0" y="-38100"/>
              <a:ext cx="3798919" cy="989714"/>
            </a:xfrm>
            <a:prstGeom prst="rect">
              <a:avLst/>
            </a:prstGeom>
          </p:spPr>
          <p:txBody>
            <a:bodyPr lIns="42333" tIns="42333" rIns="42333" bIns="42333" rtlCol="0" anchor="ctr"/>
            <a:lstStyle/>
            <a:p>
              <a:pPr algn="ctr">
                <a:lnSpc>
                  <a:spcPts val="2215"/>
                </a:lnSpc>
                <a:spcBef>
                  <a:spcPct val="0"/>
                </a:spcBef>
              </a:pPr>
              <a:endParaRPr/>
            </a:p>
          </p:txBody>
        </p:sp>
      </p:grpSp>
      <p:sp>
        <p:nvSpPr>
          <p:cNvPr id="6" name="Freeform 6"/>
          <p:cNvSpPr/>
          <p:nvPr/>
        </p:nvSpPr>
        <p:spPr>
          <a:xfrm rot="-2700000">
            <a:off x="629739" y="837384"/>
            <a:ext cx="1569878" cy="1569878"/>
          </a:xfrm>
          <a:custGeom>
            <a:avLst/>
            <a:gdLst/>
            <a:ahLst/>
            <a:cxnLst/>
            <a:rect l="l" t="t" r="r" b="b"/>
            <a:pathLst>
              <a:path w="1569878" h="1569878">
                <a:moveTo>
                  <a:pt x="0" y="0"/>
                </a:moveTo>
                <a:lnTo>
                  <a:pt x="1569879" y="0"/>
                </a:lnTo>
                <a:lnTo>
                  <a:pt x="1569879" y="1569879"/>
                </a:lnTo>
                <a:lnTo>
                  <a:pt x="0" y="1569879"/>
                </a:lnTo>
                <a:lnTo>
                  <a:pt x="0" y="0"/>
                </a:lnTo>
                <a:close/>
              </a:path>
            </a:pathLst>
          </a:custGeom>
          <a:blipFill>
            <a:blip r:embed="rId2"/>
            <a:stretch>
              <a:fillRect/>
            </a:stretch>
          </a:blipFill>
        </p:spPr>
      </p:sp>
      <p:sp>
        <p:nvSpPr>
          <p:cNvPr id="12" name="Freeform 12"/>
          <p:cNvSpPr/>
          <p:nvPr/>
        </p:nvSpPr>
        <p:spPr>
          <a:xfrm>
            <a:off x="1066692" y="1161369"/>
            <a:ext cx="549923" cy="902859"/>
          </a:xfrm>
          <a:custGeom>
            <a:avLst/>
            <a:gdLst/>
            <a:ahLst/>
            <a:cxnLst/>
            <a:rect l="l" t="t" r="r" b="b"/>
            <a:pathLst>
              <a:path w="549923" h="902859">
                <a:moveTo>
                  <a:pt x="0" y="0"/>
                </a:moveTo>
                <a:lnTo>
                  <a:pt x="549923" y="0"/>
                </a:lnTo>
                <a:lnTo>
                  <a:pt x="549923" y="902859"/>
                </a:lnTo>
                <a:lnTo>
                  <a:pt x="0" y="902859"/>
                </a:lnTo>
                <a:lnTo>
                  <a:pt x="0" y="0"/>
                </a:lnTo>
                <a:close/>
              </a:path>
            </a:pathLst>
          </a:custGeom>
          <a:blipFill>
            <a:blip r:embed="rId3"/>
            <a:stretch>
              <a:fillRect/>
            </a:stretch>
          </a:blipFill>
        </p:spPr>
      </p:sp>
      <p:sp>
        <p:nvSpPr>
          <p:cNvPr id="13" name="Freeform 13"/>
          <p:cNvSpPr/>
          <p:nvPr/>
        </p:nvSpPr>
        <p:spPr>
          <a:xfrm>
            <a:off x="990612" y="3972717"/>
            <a:ext cx="812573" cy="902859"/>
          </a:xfrm>
          <a:custGeom>
            <a:avLst/>
            <a:gdLst/>
            <a:ahLst/>
            <a:cxnLst/>
            <a:rect l="l" t="t" r="r" b="b"/>
            <a:pathLst>
              <a:path w="812573" h="902859">
                <a:moveTo>
                  <a:pt x="0" y="0"/>
                </a:moveTo>
                <a:lnTo>
                  <a:pt x="812573" y="0"/>
                </a:lnTo>
                <a:lnTo>
                  <a:pt x="812573" y="902859"/>
                </a:lnTo>
                <a:lnTo>
                  <a:pt x="0" y="902859"/>
                </a:lnTo>
                <a:lnTo>
                  <a:pt x="0" y="0"/>
                </a:lnTo>
                <a:close/>
              </a:path>
            </a:pathLst>
          </a:custGeom>
          <a:blipFill>
            <a:blip r:embed="rId4"/>
            <a:stretch>
              <a:fillRect/>
            </a:stretch>
          </a:blipFill>
        </p:spPr>
      </p:sp>
      <p:sp>
        <p:nvSpPr>
          <p:cNvPr id="14" name="TextBox 14"/>
          <p:cNvSpPr txBox="1"/>
          <p:nvPr/>
        </p:nvSpPr>
        <p:spPr>
          <a:xfrm>
            <a:off x="3429000" y="1238250"/>
            <a:ext cx="6433820" cy="742315"/>
          </a:xfrm>
          <a:prstGeom prst="rect">
            <a:avLst/>
          </a:prstGeom>
        </p:spPr>
        <p:txBody>
          <a:bodyPr lIns="0" tIns="0" rIns="0" bIns="0" rtlCol="0" anchor="t">
            <a:noAutofit/>
          </a:bodyPr>
          <a:lstStyle/>
          <a:p>
            <a:pPr>
              <a:lnSpc>
                <a:spcPts val="4200"/>
              </a:lnSpc>
            </a:pPr>
            <a:r>
              <a:rPr lang="en-US" sz="3500">
                <a:solidFill>
                  <a:srgbClr val="DC2F02"/>
                </a:solidFill>
                <a:latin typeface="Open Sans Bold"/>
              </a:rPr>
              <a:t>Thi công hệ thống</a:t>
            </a:r>
          </a:p>
        </p:txBody>
      </p:sp>
      <p:pic>
        <p:nvPicPr>
          <p:cNvPr id="449955775" name="Picture 1"/>
          <p:cNvPicPr>
            <a:picLocks noChangeAspect="1"/>
          </p:cNvPicPr>
          <p:nvPr/>
        </p:nvPicPr>
        <p:blipFill>
          <a:blip r:embed="rId5"/>
          <a:stretch>
            <a:fillRect/>
          </a:stretch>
        </p:blipFill>
        <p:spPr>
          <a:xfrm>
            <a:off x="3505200" y="2838450"/>
            <a:ext cx="6870065" cy="513842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2700000">
            <a:off x="6813040" y="6425443"/>
            <a:ext cx="4294114" cy="4294114"/>
          </a:xfrm>
          <a:custGeom>
            <a:avLst/>
            <a:gdLst/>
            <a:ahLst/>
            <a:cxnLst/>
            <a:rect l="l" t="t" r="r" b="b"/>
            <a:pathLst>
              <a:path w="4294114" h="4294114">
                <a:moveTo>
                  <a:pt x="0" y="0"/>
                </a:moveTo>
                <a:lnTo>
                  <a:pt x="4294114" y="0"/>
                </a:lnTo>
                <a:lnTo>
                  <a:pt x="4294114" y="4294114"/>
                </a:lnTo>
                <a:lnTo>
                  <a:pt x="0" y="4294114"/>
                </a:lnTo>
                <a:lnTo>
                  <a:pt x="0" y="0"/>
                </a:lnTo>
                <a:close/>
              </a:path>
            </a:pathLst>
          </a:custGeom>
          <a:blipFill>
            <a:blip r:embed="rId2"/>
            <a:stretch>
              <a:fillRect/>
            </a:stretch>
          </a:blipFill>
        </p:spPr>
      </p:sp>
      <p:sp>
        <p:nvSpPr>
          <p:cNvPr id="3" name="Freeform 3"/>
          <p:cNvSpPr/>
          <p:nvPr/>
        </p:nvSpPr>
        <p:spPr>
          <a:xfrm rot="-2700000">
            <a:off x="9919610" y="7348455"/>
            <a:ext cx="2448090" cy="2448090"/>
          </a:xfrm>
          <a:custGeom>
            <a:avLst/>
            <a:gdLst/>
            <a:ahLst/>
            <a:cxnLst/>
            <a:rect l="l" t="t" r="r" b="b"/>
            <a:pathLst>
              <a:path w="2448090" h="2448090">
                <a:moveTo>
                  <a:pt x="0" y="0"/>
                </a:moveTo>
                <a:lnTo>
                  <a:pt x="2448090" y="0"/>
                </a:lnTo>
                <a:lnTo>
                  <a:pt x="2448090" y="2448090"/>
                </a:lnTo>
                <a:lnTo>
                  <a:pt x="0" y="2448090"/>
                </a:lnTo>
                <a:lnTo>
                  <a:pt x="0" y="0"/>
                </a:lnTo>
                <a:close/>
              </a:path>
            </a:pathLst>
          </a:custGeom>
          <a:blipFill>
            <a:blip r:embed="rId3"/>
            <a:stretch>
              <a:fillRect/>
            </a:stretch>
          </a:blipFill>
        </p:spPr>
      </p:sp>
      <p:sp>
        <p:nvSpPr>
          <p:cNvPr id="4" name="Freeform 4"/>
          <p:cNvSpPr/>
          <p:nvPr/>
        </p:nvSpPr>
        <p:spPr>
          <a:xfrm rot="-2700000">
            <a:off x="8555774" y="-2587881"/>
            <a:ext cx="5175762" cy="5175762"/>
          </a:xfrm>
          <a:custGeom>
            <a:avLst/>
            <a:gdLst/>
            <a:ahLst/>
            <a:cxnLst/>
            <a:rect l="l" t="t" r="r" b="b"/>
            <a:pathLst>
              <a:path w="5175762" h="5175762">
                <a:moveTo>
                  <a:pt x="0" y="0"/>
                </a:moveTo>
                <a:lnTo>
                  <a:pt x="5175762" y="0"/>
                </a:lnTo>
                <a:lnTo>
                  <a:pt x="5175762" y="5175762"/>
                </a:lnTo>
                <a:lnTo>
                  <a:pt x="0" y="5175762"/>
                </a:lnTo>
                <a:lnTo>
                  <a:pt x="0" y="0"/>
                </a:lnTo>
                <a:close/>
              </a:path>
            </a:pathLst>
          </a:custGeom>
          <a:blipFill>
            <a:blip r:embed="rId2"/>
            <a:stretch>
              <a:fillRect/>
            </a:stretch>
          </a:blipFill>
        </p:spPr>
      </p:sp>
      <p:sp>
        <p:nvSpPr>
          <p:cNvPr id="7" name="Freeform 7"/>
          <p:cNvSpPr/>
          <p:nvPr/>
        </p:nvSpPr>
        <p:spPr>
          <a:xfrm rot="-2700000">
            <a:off x="13277636" y="725292"/>
            <a:ext cx="4115228" cy="4115228"/>
          </a:xfrm>
          <a:custGeom>
            <a:avLst/>
            <a:gdLst/>
            <a:ahLst/>
            <a:cxnLst/>
            <a:rect l="l" t="t" r="r" b="b"/>
            <a:pathLst>
              <a:path w="4115228" h="4115228">
                <a:moveTo>
                  <a:pt x="0" y="0"/>
                </a:moveTo>
                <a:lnTo>
                  <a:pt x="4115228" y="0"/>
                </a:lnTo>
                <a:lnTo>
                  <a:pt x="4115228" y="4115228"/>
                </a:lnTo>
                <a:lnTo>
                  <a:pt x="0" y="4115228"/>
                </a:lnTo>
                <a:lnTo>
                  <a:pt x="0" y="0"/>
                </a:lnTo>
                <a:close/>
              </a:path>
            </a:pathLst>
          </a:custGeom>
          <a:blipFill>
            <a:blip r:embed="rId4"/>
            <a:stretch>
              <a:fillRect/>
            </a:stretch>
          </a:blipFill>
        </p:spPr>
      </p:sp>
      <p:sp>
        <p:nvSpPr>
          <p:cNvPr id="8" name="Freeform 8"/>
          <p:cNvSpPr/>
          <p:nvPr/>
        </p:nvSpPr>
        <p:spPr>
          <a:xfrm rot="-2700000">
            <a:off x="8942954" y="1498897"/>
            <a:ext cx="829652" cy="829652"/>
          </a:xfrm>
          <a:custGeom>
            <a:avLst/>
            <a:gdLst/>
            <a:ahLst/>
            <a:cxnLst/>
            <a:rect l="l" t="t" r="r" b="b"/>
            <a:pathLst>
              <a:path w="829652" h="829652">
                <a:moveTo>
                  <a:pt x="0" y="0"/>
                </a:moveTo>
                <a:lnTo>
                  <a:pt x="829652" y="0"/>
                </a:lnTo>
                <a:lnTo>
                  <a:pt x="829652" y="829651"/>
                </a:lnTo>
                <a:lnTo>
                  <a:pt x="0" y="829651"/>
                </a:lnTo>
                <a:lnTo>
                  <a:pt x="0" y="0"/>
                </a:lnTo>
                <a:close/>
              </a:path>
            </a:pathLst>
          </a:custGeom>
          <a:blipFill>
            <a:blip r:embed="rId3"/>
            <a:stretch>
              <a:fillRect/>
            </a:stretch>
          </a:blipFill>
        </p:spPr>
      </p:sp>
      <p:sp>
        <p:nvSpPr>
          <p:cNvPr id="9" name="Freeform 9"/>
          <p:cNvSpPr/>
          <p:nvPr/>
        </p:nvSpPr>
        <p:spPr>
          <a:xfrm rot="-2700000">
            <a:off x="13012337" y="6426613"/>
            <a:ext cx="829652" cy="829652"/>
          </a:xfrm>
          <a:custGeom>
            <a:avLst/>
            <a:gdLst/>
            <a:ahLst/>
            <a:cxnLst/>
            <a:rect l="l" t="t" r="r" b="b"/>
            <a:pathLst>
              <a:path w="829652" h="829652">
                <a:moveTo>
                  <a:pt x="0" y="0"/>
                </a:moveTo>
                <a:lnTo>
                  <a:pt x="829652" y="0"/>
                </a:lnTo>
                <a:lnTo>
                  <a:pt x="829652" y="829652"/>
                </a:lnTo>
                <a:lnTo>
                  <a:pt x="0" y="829652"/>
                </a:lnTo>
                <a:lnTo>
                  <a:pt x="0" y="0"/>
                </a:lnTo>
                <a:close/>
              </a:path>
            </a:pathLst>
          </a:custGeom>
          <a:blipFill>
            <a:blip r:embed="rId5"/>
            <a:stretch>
              <a:fillRect/>
            </a:stretch>
          </a:blipFill>
        </p:spPr>
      </p:sp>
      <p:sp>
        <p:nvSpPr>
          <p:cNvPr id="10" name="Freeform 10"/>
          <p:cNvSpPr/>
          <p:nvPr/>
        </p:nvSpPr>
        <p:spPr>
          <a:xfrm rot="-2700000">
            <a:off x="13105914" y="6520190"/>
            <a:ext cx="642499" cy="642499"/>
          </a:xfrm>
          <a:custGeom>
            <a:avLst/>
            <a:gdLst/>
            <a:ahLst/>
            <a:cxnLst/>
            <a:rect l="l" t="t" r="r" b="b"/>
            <a:pathLst>
              <a:path w="642499" h="642499">
                <a:moveTo>
                  <a:pt x="0" y="0"/>
                </a:moveTo>
                <a:lnTo>
                  <a:pt x="642499" y="0"/>
                </a:lnTo>
                <a:lnTo>
                  <a:pt x="642499" y="642499"/>
                </a:lnTo>
                <a:lnTo>
                  <a:pt x="0" y="642499"/>
                </a:lnTo>
                <a:lnTo>
                  <a:pt x="0" y="0"/>
                </a:lnTo>
                <a:close/>
              </a:path>
            </a:pathLst>
          </a:custGeom>
          <a:blipFill>
            <a:blip r:embed="rId6"/>
            <a:stretch>
              <a:fillRect/>
            </a:stretch>
          </a:blipFill>
        </p:spPr>
      </p:sp>
      <p:sp>
        <p:nvSpPr>
          <p:cNvPr id="11" name="TextBox 11"/>
          <p:cNvSpPr txBox="1"/>
          <p:nvPr/>
        </p:nvSpPr>
        <p:spPr>
          <a:xfrm>
            <a:off x="-76200" y="3067050"/>
            <a:ext cx="8315960" cy="3090545"/>
          </a:xfrm>
          <a:prstGeom prst="rect">
            <a:avLst/>
          </a:prstGeom>
        </p:spPr>
        <p:txBody>
          <a:bodyPr lIns="0" tIns="0" rIns="0" bIns="0" rtlCol="0" anchor="t">
            <a:noAutofit/>
          </a:bodyPr>
          <a:lstStyle/>
          <a:p>
            <a:pPr algn="ctr">
              <a:lnSpc>
                <a:spcPts val="9000"/>
              </a:lnSpc>
            </a:pPr>
            <a:r>
              <a:rPr lang="en-US" sz="4800">
                <a:solidFill>
                  <a:srgbClr val="DC2F02"/>
                </a:solidFill>
                <a:latin typeface="Open Sans Extra Bold" panose="020B0906030804020204"/>
              </a:rPr>
              <a:t>Kết quả và hướng phát triển</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6"/>
          <p:cNvSpPr/>
          <p:nvPr/>
        </p:nvSpPr>
        <p:spPr>
          <a:xfrm rot="-2700000">
            <a:off x="857885" y="527685"/>
            <a:ext cx="1047750" cy="1136650"/>
          </a:xfrm>
          <a:custGeom>
            <a:avLst/>
            <a:gdLst/>
            <a:ahLst/>
            <a:cxnLst/>
            <a:rect l="l" t="t" r="r" b="b"/>
            <a:pathLst>
              <a:path w="1569878" h="1569878">
                <a:moveTo>
                  <a:pt x="0" y="0"/>
                </a:moveTo>
                <a:lnTo>
                  <a:pt x="1569879" y="0"/>
                </a:lnTo>
                <a:lnTo>
                  <a:pt x="1569879" y="1569879"/>
                </a:lnTo>
                <a:lnTo>
                  <a:pt x="0" y="1569879"/>
                </a:lnTo>
                <a:lnTo>
                  <a:pt x="0" y="0"/>
                </a:lnTo>
                <a:close/>
              </a:path>
            </a:pathLst>
          </a:custGeom>
          <a:blipFill>
            <a:blip r:embed="rId2"/>
            <a:stretch>
              <a:fillRect/>
            </a:stretch>
          </a:blipFill>
        </p:spPr>
      </p:sp>
      <p:sp>
        <p:nvSpPr>
          <p:cNvPr id="14" name="TextBox 14"/>
          <p:cNvSpPr txBox="1"/>
          <p:nvPr/>
        </p:nvSpPr>
        <p:spPr>
          <a:xfrm>
            <a:off x="2362200" y="857250"/>
            <a:ext cx="6433820" cy="742315"/>
          </a:xfrm>
          <a:prstGeom prst="rect">
            <a:avLst/>
          </a:prstGeom>
        </p:spPr>
        <p:txBody>
          <a:bodyPr lIns="0" tIns="0" rIns="0" bIns="0" rtlCol="0" anchor="t">
            <a:noAutofit/>
          </a:bodyPr>
          <a:lstStyle/>
          <a:p>
            <a:pPr>
              <a:lnSpc>
                <a:spcPts val="4200"/>
              </a:lnSpc>
            </a:pPr>
            <a:r>
              <a:rPr lang="en-US" sz="3500">
                <a:solidFill>
                  <a:srgbClr val="DC2F02"/>
                </a:solidFill>
                <a:latin typeface="Open Sans Extra Bold" panose="020B0906030804020204"/>
                <a:sym typeface="+mn-ea"/>
              </a:rPr>
              <a:t>Kết quả thực hiện</a:t>
            </a:r>
            <a:endParaRPr lang="en-US" sz="3500">
              <a:solidFill>
                <a:srgbClr val="DC2F02"/>
              </a:solidFill>
              <a:latin typeface="Open Sans Extra Bold" panose="020B0906030804020204"/>
            </a:endParaRPr>
          </a:p>
          <a:p>
            <a:pPr>
              <a:lnSpc>
                <a:spcPts val="4200"/>
              </a:lnSpc>
            </a:pPr>
            <a:endParaRPr lang="en-US" sz="3500">
              <a:solidFill>
                <a:srgbClr val="DC2F02"/>
              </a:solidFill>
              <a:latin typeface="Open Sans Bold"/>
            </a:endParaRPr>
          </a:p>
        </p:txBody>
      </p:sp>
      <p:sp>
        <p:nvSpPr>
          <p:cNvPr id="22" name="Freeform 13"/>
          <p:cNvSpPr/>
          <p:nvPr/>
        </p:nvSpPr>
        <p:spPr>
          <a:xfrm>
            <a:off x="1194447" y="6553357"/>
            <a:ext cx="812573" cy="902859"/>
          </a:xfrm>
          <a:custGeom>
            <a:avLst/>
            <a:gdLst/>
            <a:ahLst/>
            <a:cxnLst/>
            <a:rect l="l" t="t" r="r" b="b"/>
            <a:pathLst>
              <a:path w="812573" h="902859">
                <a:moveTo>
                  <a:pt x="0" y="0"/>
                </a:moveTo>
                <a:lnTo>
                  <a:pt x="812573" y="0"/>
                </a:lnTo>
                <a:lnTo>
                  <a:pt x="812573" y="902859"/>
                </a:lnTo>
                <a:lnTo>
                  <a:pt x="0" y="902859"/>
                </a:lnTo>
                <a:lnTo>
                  <a:pt x="0" y="0"/>
                </a:lnTo>
                <a:close/>
              </a:path>
            </a:pathLst>
          </a:custGeom>
          <a:blipFill>
            <a:blip r:embed="rId3"/>
            <a:stretch>
              <a:fillRect/>
            </a:stretch>
          </a:blipFill>
        </p:spPr>
      </p:sp>
      <p:sp>
        <p:nvSpPr>
          <p:cNvPr id="100" name="Text Box 99"/>
          <p:cNvSpPr txBox="1"/>
          <p:nvPr/>
        </p:nvSpPr>
        <p:spPr>
          <a:xfrm>
            <a:off x="2438400" y="1695450"/>
            <a:ext cx="5080000" cy="368300"/>
          </a:xfrm>
          <a:prstGeom prst="rect">
            <a:avLst/>
          </a:prstGeom>
          <a:noFill/>
          <a:ln w="9525">
            <a:noFill/>
          </a:ln>
        </p:spPr>
        <p:txBody>
          <a:bodyPr>
            <a:spAutoFit/>
          </a:bodyPr>
          <a:lstStyle/>
          <a:p>
            <a:pPr indent="0"/>
            <a:r>
              <a:rPr lang="en-US" b="0">
                <a:latin typeface="Times New Roman" panose="02020603050405020304" charset="0"/>
                <a:cs typeface="等线" charset="0"/>
              </a:rPr>
              <a:t>Sau khi tiến hành gửi SMS “FIND”</a:t>
            </a:r>
          </a:p>
        </p:txBody>
      </p:sp>
      <p:pic>
        <p:nvPicPr>
          <p:cNvPr id="1562456562" name="Picture 5" descr="No description availabl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a:xfrm>
            <a:off x="1980883" y="2381250"/>
            <a:ext cx="2404745" cy="4572000"/>
          </a:xfrm>
          <a:prstGeom prst="rect">
            <a:avLst/>
          </a:prstGeom>
          <a:noFill/>
          <a:ln>
            <a:noFill/>
          </a:ln>
        </p:spPr>
      </p:pic>
      <p:sp>
        <p:nvSpPr>
          <p:cNvPr id="2" name="Text Box 1"/>
          <p:cNvSpPr txBox="1"/>
          <p:nvPr/>
        </p:nvSpPr>
        <p:spPr>
          <a:xfrm>
            <a:off x="1066800" y="7355205"/>
            <a:ext cx="5080000" cy="368300"/>
          </a:xfrm>
          <a:prstGeom prst="rect">
            <a:avLst/>
          </a:prstGeom>
          <a:noFill/>
          <a:ln w="9525">
            <a:noFill/>
          </a:ln>
        </p:spPr>
        <p:txBody>
          <a:bodyPr>
            <a:spAutoFit/>
          </a:bodyPr>
          <a:lstStyle/>
          <a:p>
            <a:pPr indent="0" algn="ctr"/>
            <a:r>
              <a:rPr lang="en-US" b="1" i="1">
                <a:solidFill>
                  <a:srgbClr val="000000"/>
                </a:solidFill>
                <a:latin typeface="Times New Roman" panose="02020603050405020304" charset="0"/>
                <a:cs typeface="等线 Light" charset="0"/>
              </a:rPr>
              <a:t>Hình 4.2 Khi gửi định vị thành công</a:t>
            </a:r>
          </a:p>
        </p:txBody>
      </p:sp>
      <p:pic>
        <p:nvPicPr>
          <p:cNvPr id="1541470933" name="Picture 4" descr="No description availabl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a:xfrm>
            <a:off x="9067800" y="3143250"/>
            <a:ext cx="4669790" cy="1865630"/>
          </a:xfrm>
          <a:prstGeom prst="rect">
            <a:avLst/>
          </a:prstGeom>
          <a:noFill/>
          <a:ln>
            <a:noFill/>
          </a:ln>
        </p:spPr>
      </p:pic>
      <p:sp>
        <p:nvSpPr>
          <p:cNvPr id="3" name="Text Box 2"/>
          <p:cNvSpPr txBox="1"/>
          <p:nvPr/>
        </p:nvSpPr>
        <p:spPr>
          <a:xfrm>
            <a:off x="8796020" y="7410450"/>
            <a:ext cx="5080000" cy="368300"/>
          </a:xfrm>
          <a:prstGeom prst="rect">
            <a:avLst/>
          </a:prstGeom>
          <a:noFill/>
          <a:ln w="9525">
            <a:noFill/>
          </a:ln>
        </p:spPr>
        <p:txBody>
          <a:bodyPr>
            <a:spAutoFit/>
          </a:bodyPr>
          <a:lstStyle/>
          <a:p>
            <a:pPr indent="0" algn="ctr"/>
            <a:r>
              <a:rPr lang="en-US" b="1" i="1">
                <a:solidFill>
                  <a:srgbClr val="000000"/>
                </a:solidFill>
                <a:latin typeface="Times New Roman" panose="02020603050405020304" charset="0"/>
                <a:cs typeface="等线 Light" charset="0"/>
              </a:rPr>
              <a:t>Hình 4.3 Chạy code trên ESP 32</a:t>
            </a:r>
          </a:p>
        </p:txBody>
      </p:sp>
      <p:pic>
        <p:nvPicPr>
          <p:cNvPr id="103" name="Picture 102"/>
          <p:cNvPicPr/>
          <p:nvPr/>
        </p:nvPicPr>
        <p:blipFill>
          <a:blip r:embed="rId6"/>
          <a:stretch>
            <a:fillRect/>
          </a:stretch>
        </p:blipFill>
        <p:spPr>
          <a:xfrm>
            <a:off x="12877800" y="19050"/>
            <a:ext cx="2362200" cy="1951355"/>
          </a:xfrm>
          <a:prstGeom prst="rect">
            <a:avLst/>
          </a:prstGeom>
          <a:noFill/>
          <a:ln w="9525">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6"/>
          <p:cNvSpPr/>
          <p:nvPr/>
        </p:nvSpPr>
        <p:spPr>
          <a:xfrm rot="-2700000">
            <a:off x="572770" y="348615"/>
            <a:ext cx="1288415" cy="1376680"/>
          </a:xfrm>
          <a:custGeom>
            <a:avLst/>
            <a:gdLst/>
            <a:ahLst/>
            <a:cxnLst/>
            <a:rect l="l" t="t" r="r" b="b"/>
            <a:pathLst>
              <a:path w="1569878" h="1569878">
                <a:moveTo>
                  <a:pt x="0" y="0"/>
                </a:moveTo>
                <a:lnTo>
                  <a:pt x="1569879" y="0"/>
                </a:lnTo>
                <a:lnTo>
                  <a:pt x="1569879" y="1569879"/>
                </a:lnTo>
                <a:lnTo>
                  <a:pt x="0" y="1569879"/>
                </a:lnTo>
                <a:lnTo>
                  <a:pt x="0" y="0"/>
                </a:lnTo>
                <a:close/>
              </a:path>
            </a:pathLst>
          </a:custGeom>
          <a:blipFill>
            <a:blip r:embed="rId2"/>
            <a:stretch>
              <a:fillRect/>
            </a:stretch>
          </a:blipFill>
        </p:spPr>
      </p:sp>
      <p:sp>
        <p:nvSpPr>
          <p:cNvPr id="14" name="TextBox 14"/>
          <p:cNvSpPr txBox="1"/>
          <p:nvPr/>
        </p:nvSpPr>
        <p:spPr>
          <a:xfrm>
            <a:off x="2362200" y="857250"/>
            <a:ext cx="6433820" cy="742315"/>
          </a:xfrm>
          <a:prstGeom prst="rect">
            <a:avLst/>
          </a:prstGeom>
        </p:spPr>
        <p:txBody>
          <a:bodyPr lIns="0" tIns="0" rIns="0" bIns="0" rtlCol="0" anchor="t">
            <a:noAutofit/>
          </a:bodyPr>
          <a:lstStyle/>
          <a:p>
            <a:pPr>
              <a:lnSpc>
                <a:spcPts val="4200"/>
              </a:lnSpc>
            </a:pPr>
            <a:r>
              <a:rPr lang="en-US" sz="3500">
                <a:solidFill>
                  <a:srgbClr val="DC2F02"/>
                </a:solidFill>
                <a:latin typeface="Open Sans Bold"/>
              </a:rPr>
              <a:t>Đánh giá kết quả</a:t>
            </a:r>
          </a:p>
        </p:txBody>
      </p:sp>
      <p:sp>
        <p:nvSpPr>
          <p:cNvPr id="22" name="Freeform 13"/>
          <p:cNvSpPr/>
          <p:nvPr/>
        </p:nvSpPr>
        <p:spPr>
          <a:xfrm>
            <a:off x="1194447" y="6553357"/>
            <a:ext cx="812573" cy="902859"/>
          </a:xfrm>
          <a:custGeom>
            <a:avLst/>
            <a:gdLst/>
            <a:ahLst/>
            <a:cxnLst/>
            <a:rect l="l" t="t" r="r" b="b"/>
            <a:pathLst>
              <a:path w="812573" h="902859">
                <a:moveTo>
                  <a:pt x="0" y="0"/>
                </a:moveTo>
                <a:lnTo>
                  <a:pt x="812573" y="0"/>
                </a:lnTo>
                <a:lnTo>
                  <a:pt x="812573" y="902859"/>
                </a:lnTo>
                <a:lnTo>
                  <a:pt x="0" y="902859"/>
                </a:lnTo>
                <a:lnTo>
                  <a:pt x="0" y="0"/>
                </a:lnTo>
                <a:close/>
              </a:path>
            </a:pathLst>
          </a:custGeom>
          <a:blipFill>
            <a:blip r:embed="rId3"/>
            <a:stretch>
              <a:fillRect/>
            </a:stretch>
          </a:blipFill>
        </p:spPr>
      </p:sp>
      <p:sp>
        <p:nvSpPr>
          <p:cNvPr id="2" name="Text Box 1"/>
          <p:cNvSpPr txBox="1"/>
          <p:nvPr/>
        </p:nvSpPr>
        <p:spPr>
          <a:xfrm>
            <a:off x="2286000" y="1695450"/>
            <a:ext cx="12195175" cy="368300"/>
          </a:xfrm>
          <a:prstGeom prst="rect">
            <a:avLst/>
          </a:prstGeom>
          <a:noFill/>
        </p:spPr>
        <p:txBody>
          <a:bodyPr wrap="square" rtlCol="0" anchor="t">
            <a:spAutoFit/>
          </a:bodyPr>
          <a:lstStyle/>
          <a:p>
            <a:r>
              <a:rPr lang="en-US"/>
              <a:t>Sau khi hoàn thành được hệ thống, nhóm em đã tiến hành đo và thu lại được kết quả với độ chính xác khá cao khoảng 90%</a:t>
            </a:r>
          </a:p>
        </p:txBody>
      </p:sp>
      <p:sp>
        <p:nvSpPr>
          <p:cNvPr id="100" name="Text Box 99"/>
          <p:cNvSpPr txBox="1"/>
          <p:nvPr/>
        </p:nvSpPr>
        <p:spPr>
          <a:xfrm>
            <a:off x="2362200" y="2159635"/>
            <a:ext cx="7692390" cy="1410970"/>
          </a:xfrm>
          <a:prstGeom prst="rect">
            <a:avLst/>
          </a:prstGeom>
          <a:noFill/>
          <a:ln w="9525">
            <a:noFill/>
          </a:ln>
        </p:spPr>
        <p:txBody>
          <a:bodyPr>
            <a:noAutofit/>
          </a:bodyPr>
          <a:lstStyle/>
          <a:p>
            <a:pPr indent="0"/>
            <a:r>
              <a:rPr lang="en-US" b="1">
                <a:solidFill>
                  <a:srgbClr val="000000"/>
                </a:solidFill>
                <a:latin typeface="Times New Roman" panose="02020603050405020304" charset="0"/>
                <a:ea typeface="SimSun" panose="02010600030101010101" pitchFamily="2" charset="-122"/>
              </a:rPr>
              <a:t>Bảng 3 Đối chiếu tọa độ Modul gửi qua SMS và tọa độ thực tế</a:t>
            </a:r>
          </a:p>
        </p:txBody>
      </p:sp>
      <p:graphicFrame>
        <p:nvGraphicFramePr>
          <p:cNvPr id="3" name="Table 2"/>
          <p:cNvGraphicFramePr/>
          <p:nvPr/>
        </p:nvGraphicFramePr>
        <p:xfrm>
          <a:off x="2438400" y="2686050"/>
          <a:ext cx="9541510" cy="2234565"/>
        </p:xfrm>
        <a:graphic>
          <a:graphicData uri="http://schemas.openxmlformats.org/drawingml/2006/table">
            <a:tbl>
              <a:tblPr/>
              <a:tblGrid>
                <a:gridCol w="4547870">
                  <a:extLst>
                    <a:ext uri="{9D8B030D-6E8A-4147-A177-3AD203B41FA5}">
                      <a16:colId xmlns:a16="http://schemas.microsoft.com/office/drawing/2014/main" val="20000"/>
                    </a:ext>
                  </a:extLst>
                </a:gridCol>
                <a:gridCol w="4993640">
                  <a:extLst>
                    <a:ext uri="{9D8B030D-6E8A-4147-A177-3AD203B41FA5}">
                      <a16:colId xmlns:a16="http://schemas.microsoft.com/office/drawing/2014/main" val="20001"/>
                    </a:ext>
                  </a:extLst>
                </a:gridCol>
              </a:tblGrid>
              <a:tr h="440690">
                <a:tc>
                  <a:txBody>
                    <a:bodyPr/>
                    <a:lstStyle/>
                    <a:p>
                      <a:pPr indent="0" algn="ctr">
                        <a:buNone/>
                      </a:pPr>
                      <a:r>
                        <a:rPr lang="en-US" sz="2000" b="1">
                          <a:latin typeface="Times New Roman" panose="02020603050405020304" charset="0"/>
                          <a:cs typeface="Times New Roman" panose="02020603050405020304" charset="0"/>
                        </a:rPr>
                        <a:t>GPS</a:t>
                      </a:r>
                      <a:endParaRPr lang="en-US" sz="2000" b="1">
                        <a:latin typeface="Times New Roman" panose="02020603050405020304" charset="0"/>
                        <a:ea typeface="Times New Roman" panose="02020603050405020304" charset="0"/>
                        <a:cs typeface="Times New Roman" panose="020206030504050203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2000" b="1">
                          <a:latin typeface="Times New Roman" panose="02020603050405020304" charset="0"/>
                          <a:cs typeface="Times New Roman" panose="02020603050405020304" charset="0"/>
                        </a:rPr>
                        <a:t>Độ chính xác</a:t>
                      </a:r>
                      <a:endParaRPr lang="en-US" sz="2000" b="1">
                        <a:latin typeface="Times New Roman" panose="02020603050405020304" charset="0"/>
                        <a:ea typeface="Times New Roman" panose="02020603050405020304" charset="0"/>
                        <a:cs typeface="Times New Roman" panose="020206030504050203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32740">
                <a:tc>
                  <a:txBody>
                    <a:bodyPr/>
                    <a:lstStyle/>
                    <a:p>
                      <a:pPr indent="0" algn="ctr">
                        <a:buNone/>
                      </a:pPr>
                      <a:r>
                        <a:rPr lang="en-US" sz="2000" b="0">
                          <a:latin typeface="Times New Roman" panose="02020603050405020304" charset="0"/>
                          <a:cs typeface="Times New Roman" panose="02020603050405020304" charset="0"/>
                        </a:rPr>
                        <a:t>Lần1</a:t>
                      </a:r>
                      <a:endParaRPr lang="en-US" sz="2000" b="0">
                        <a:latin typeface="Times New Roman" panose="02020603050405020304" charset="0"/>
                        <a:ea typeface="Times New Roman" panose="02020603050405020304" charset="0"/>
                        <a:cs typeface="Times New Roman" panose="020206030504050203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2000" b="0">
                          <a:latin typeface="Times New Roman" panose="02020603050405020304" charset="0"/>
                          <a:cs typeface="Times New Roman" panose="02020603050405020304" charset="0"/>
                        </a:rPr>
                        <a:t>95%</a:t>
                      </a:r>
                      <a:endParaRPr lang="en-US" sz="2000" b="0">
                        <a:latin typeface="Times New Roman" panose="02020603050405020304" charset="0"/>
                        <a:ea typeface="Times New Roman" panose="02020603050405020304" charset="0"/>
                        <a:cs typeface="Times New Roman" panose="020206030504050203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44170">
                <a:tc>
                  <a:txBody>
                    <a:bodyPr/>
                    <a:lstStyle/>
                    <a:p>
                      <a:pPr indent="0" algn="ctr">
                        <a:buNone/>
                      </a:pPr>
                      <a:r>
                        <a:rPr lang="en-US" sz="2000" b="0">
                          <a:latin typeface="Times New Roman" panose="02020603050405020304" charset="0"/>
                          <a:cs typeface="Times New Roman" panose="02020603050405020304" charset="0"/>
                        </a:rPr>
                        <a:t>Lần2</a:t>
                      </a:r>
                      <a:endParaRPr lang="en-US" sz="2000" b="0">
                        <a:latin typeface="Times New Roman" panose="02020603050405020304" charset="0"/>
                        <a:ea typeface="Times New Roman" panose="02020603050405020304" charset="0"/>
                        <a:cs typeface="Times New Roman" panose="020206030504050203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2000" b="0">
                          <a:latin typeface="Times New Roman" panose="02020603050405020304" charset="0"/>
                          <a:cs typeface="Times New Roman" panose="02020603050405020304" charset="0"/>
                        </a:rPr>
                        <a:t>90%</a:t>
                      </a:r>
                      <a:endParaRPr lang="en-US" sz="2000" b="0">
                        <a:latin typeface="Times New Roman" panose="02020603050405020304" charset="0"/>
                        <a:ea typeface="Times New Roman" panose="02020603050405020304" charset="0"/>
                        <a:cs typeface="Times New Roman" panose="020206030504050203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32740">
                <a:tc>
                  <a:txBody>
                    <a:bodyPr/>
                    <a:lstStyle/>
                    <a:p>
                      <a:pPr indent="0" algn="ctr">
                        <a:buNone/>
                      </a:pPr>
                      <a:r>
                        <a:rPr lang="en-US" sz="2000" b="0">
                          <a:latin typeface="Times New Roman" panose="02020603050405020304" charset="0"/>
                          <a:cs typeface="Times New Roman" panose="02020603050405020304" charset="0"/>
                        </a:rPr>
                        <a:t>Lần3</a:t>
                      </a:r>
                      <a:endParaRPr lang="en-US" sz="2000" b="0">
                        <a:latin typeface="Times New Roman" panose="02020603050405020304" charset="0"/>
                        <a:ea typeface="Times New Roman" panose="02020603050405020304" charset="0"/>
                        <a:cs typeface="Times New Roman" panose="020206030504050203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2000" b="0">
                          <a:latin typeface="Times New Roman" panose="02020603050405020304" charset="0"/>
                          <a:cs typeface="Times New Roman" panose="02020603050405020304" charset="0"/>
                        </a:rPr>
                        <a:t>85%</a:t>
                      </a:r>
                      <a:endParaRPr lang="en-US" sz="2000" b="0">
                        <a:latin typeface="Times New Roman" panose="02020603050405020304" charset="0"/>
                        <a:ea typeface="Times New Roman" panose="02020603050405020304" charset="0"/>
                        <a:cs typeface="Times New Roman" panose="020206030504050203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68300">
                <a:tc>
                  <a:txBody>
                    <a:bodyPr/>
                    <a:lstStyle/>
                    <a:p>
                      <a:pPr indent="0" algn="ctr">
                        <a:buNone/>
                      </a:pPr>
                      <a:r>
                        <a:rPr lang="en-US" sz="2000" b="0">
                          <a:latin typeface="Times New Roman" panose="02020603050405020304" charset="0"/>
                          <a:cs typeface="Times New Roman" panose="02020603050405020304" charset="0"/>
                        </a:rPr>
                        <a:t>Lần4</a:t>
                      </a:r>
                      <a:endParaRPr lang="en-US" sz="2000" b="0">
                        <a:latin typeface="Times New Roman" panose="02020603050405020304" charset="0"/>
                        <a:ea typeface="Times New Roman" panose="02020603050405020304" charset="0"/>
                        <a:cs typeface="Times New Roman" panose="020206030504050203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2000" b="0">
                          <a:latin typeface="Times New Roman" panose="02020603050405020304" charset="0"/>
                          <a:cs typeface="Times New Roman" panose="02020603050405020304" charset="0"/>
                        </a:rPr>
                        <a:t>90%</a:t>
                      </a:r>
                      <a:endParaRPr lang="en-US" sz="2000" b="0">
                        <a:latin typeface="Times New Roman" panose="02020603050405020304" charset="0"/>
                        <a:ea typeface="Times New Roman" panose="02020603050405020304" charset="0"/>
                        <a:cs typeface="Times New Roman" panose="020206030504050203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15925">
                <a:tc>
                  <a:txBody>
                    <a:bodyPr/>
                    <a:lstStyle/>
                    <a:p>
                      <a:pPr indent="0" algn="ctr">
                        <a:buNone/>
                      </a:pPr>
                      <a:r>
                        <a:rPr lang="en-US" sz="2000" b="0">
                          <a:latin typeface="Times New Roman" panose="02020603050405020304" charset="0"/>
                          <a:cs typeface="Times New Roman" panose="02020603050405020304" charset="0"/>
                        </a:rPr>
                        <a:t>Lần5</a:t>
                      </a:r>
                      <a:endParaRPr lang="en-US" sz="2000" b="0">
                        <a:latin typeface="Times New Roman" panose="02020603050405020304" charset="0"/>
                        <a:ea typeface="Times New Roman" panose="02020603050405020304" charset="0"/>
                        <a:cs typeface="Times New Roman" panose="020206030504050203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2000" b="0">
                          <a:latin typeface="Times New Roman" panose="02020603050405020304" charset="0"/>
                          <a:cs typeface="Times New Roman" panose="02020603050405020304" charset="0"/>
                        </a:rPr>
                        <a:t>100%</a:t>
                      </a:r>
                      <a:endParaRPr lang="en-US" sz="2000" b="0">
                        <a:latin typeface="Times New Roman" panose="02020603050405020304" charset="0"/>
                        <a:ea typeface="Times New Roman" panose="02020603050405020304" charset="0"/>
                        <a:cs typeface="Times New Roman" panose="020206030504050203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sp>
        <p:nvSpPr>
          <p:cNvPr id="4" name="Text Box 3"/>
          <p:cNvSpPr txBox="1"/>
          <p:nvPr/>
        </p:nvSpPr>
        <p:spPr>
          <a:xfrm>
            <a:off x="2514600" y="5183505"/>
            <a:ext cx="5080000" cy="368300"/>
          </a:xfrm>
          <a:prstGeom prst="rect">
            <a:avLst/>
          </a:prstGeom>
          <a:noFill/>
          <a:ln w="9525">
            <a:noFill/>
          </a:ln>
        </p:spPr>
        <p:txBody>
          <a:bodyPr>
            <a:spAutoFit/>
          </a:bodyPr>
          <a:lstStyle/>
          <a:p>
            <a:pPr indent="0"/>
            <a:r>
              <a:rPr lang="en-US" b="1">
                <a:solidFill>
                  <a:srgbClr val="000000"/>
                </a:solidFill>
                <a:latin typeface="Times New Roman" panose="02020603050405020304" charset="0"/>
                <a:ea typeface="SimSun" panose="02010600030101010101" pitchFamily="2" charset="-122"/>
              </a:rPr>
              <a:t>Bảng 4 Độ phản hồi của Modul Sim800A</a:t>
            </a:r>
          </a:p>
        </p:txBody>
      </p:sp>
      <p:graphicFrame>
        <p:nvGraphicFramePr>
          <p:cNvPr id="5" name="Table 4"/>
          <p:cNvGraphicFramePr/>
          <p:nvPr/>
        </p:nvGraphicFramePr>
        <p:xfrm>
          <a:off x="2438400" y="5734050"/>
          <a:ext cx="9500870" cy="2125980"/>
        </p:xfrm>
        <a:graphic>
          <a:graphicData uri="http://schemas.openxmlformats.org/drawingml/2006/table">
            <a:tbl>
              <a:tblPr/>
              <a:tblGrid>
                <a:gridCol w="4696460">
                  <a:extLst>
                    <a:ext uri="{9D8B030D-6E8A-4147-A177-3AD203B41FA5}">
                      <a16:colId xmlns:a16="http://schemas.microsoft.com/office/drawing/2014/main" val="20000"/>
                    </a:ext>
                  </a:extLst>
                </a:gridCol>
                <a:gridCol w="4804410">
                  <a:extLst>
                    <a:ext uri="{9D8B030D-6E8A-4147-A177-3AD203B41FA5}">
                      <a16:colId xmlns:a16="http://schemas.microsoft.com/office/drawing/2014/main" val="20001"/>
                    </a:ext>
                  </a:extLst>
                </a:gridCol>
              </a:tblGrid>
              <a:tr h="354330">
                <a:tc>
                  <a:txBody>
                    <a:bodyPr/>
                    <a:lstStyle/>
                    <a:p>
                      <a:pPr indent="0" algn="ctr">
                        <a:buNone/>
                      </a:pPr>
                      <a:r>
                        <a:rPr lang="en-US" sz="2000" b="1">
                          <a:latin typeface="Times New Roman" panose="02020603050405020304" charset="0"/>
                          <a:cs typeface="Times New Roman" panose="02020603050405020304" charset="0"/>
                        </a:rPr>
                        <a:t>Lần gửi</a:t>
                      </a:r>
                      <a:endParaRPr lang="en-US" sz="2000" b="1">
                        <a:latin typeface="Times New Roman" panose="02020603050405020304" charset="0"/>
                        <a:ea typeface="Times New Roman" panose="02020603050405020304" charset="0"/>
                        <a:cs typeface="Times New Roman" panose="020206030504050203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2000" b="1">
                          <a:latin typeface="Times New Roman" panose="02020603050405020304" charset="0"/>
                          <a:cs typeface="Times New Roman" panose="02020603050405020304" charset="0"/>
                        </a:rPr>
                        <a:t>Độ trễ</a:t>
                      </a:r>
                      <a:endParaRPr lang="en-US" sz="2000" b="1">
                        <a:latin typeface="Times New Roman" panose="02020603050405020304" charset="0"/>
                        <a:ea typeface="Times New Roman" panose="02020603050405020304" charset="0"/>
                        <a:cs typeface="Times New Roman" panose="020206030504050203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54330">
                <a:tc>
                  <a:txBody>
                    <a:bodyPr/>
                    <a:lstStyle/>
                    <a:p>
                      <a:pPr indent="0" algn="ctr">
                        <a:buNone/>
                      </a:pPr>
                      <a:r>
                        <a:rPr lang="en-US" sz="2000" b="0">
                          <a:latin typeface="Times New Roman" panose="02020603050405020304" charset="0"/>
                          <a:cs typeface="Times New Roman" panose="02020603050405020304" charset="0"/>
                        </a:rPr>
                        <a:t>1</a:t>
                      </a:r>
                      <a:endParaRPr lang="en-US" sz="2000" b="0">
                        <a:latin typeface="Times New Roman" panose="02020603050405020304" charset="0"/>
                        <a:ea typeface="Times New Roman" panose="02020603050405020304" charset="0"/>
                        <a:cs typeface="Times New Roman" panose="020206030504050203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2000" b="0">
                          <a:latin typeface="Times New Roman" panose="02020603050405020304" charset="0"/>
                          <a:cs typeface="Times New Roman" panose="02020603050405020304" charset="0"/>
                        </a:rPr>
                        <a:t>1s</a:t>
                      </a:r>
                      <a:endParaRPr lang="en-US" sz="2000" b="0">
                        <a:latin typeface="Times New Roman" panose="02020603050405020304" charset="0"/>
                        <a:ea typeface="Times New Roman" panose="02020603050405020304" charset="0"/>
                        <a:cs typeface="Times New Roman" panose="020206030504050203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54330">
                <a:tc>
                  <a:txBody>
                    <a:bodyPr/>
                    <a:lstStyle/>
                    <a:p>
                      <a:pPr indent="0" algn="ctr">
                        <a:buNone/>
                      </a:pPr>
                      <a:r>
                        <a:rPr lang="en-US" sz="2000" b="0">
                          <a:latin typeface="Times New Roman" panose="02020603050405020304" charset="0"/>
                          <a:cs typeface="Times New Roman" panose="02020603050405020304" charset="0"/>
                        </a:rPr>
                        <a:t>2</a:t>
                      </a:r>
                      <a:endParaRPr lang="en-US" sz="2000" b="0">
                        <a:latin typeface="Times New Roman" panose="02020603050405020304" charset="0"/>
                        <a:ea typeface="Times New Roman" panose="02020603050405020304" charset="0"/>
                        <a:cs typeface="Times New Roman" panose="020206030504050203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2000" b="0">
                          <a:latin typeface="Times New Roman" panose="02020603050405020304" charset="0"/>
                          <a:cs typeface="Times New Roman" panose="02020603050405020304" charset="0"/>
                        </a:rPr>
                        <a:t>0,5s</a:t>
                      </a:r>
                      <a:endParaRPr lang="en-US" sz="2000" b="0">
                        <a:latin typeface="Times New Roman" panose="02020603050405020304" charset="0"/>
                        <a:ea typeface="Times New Roman" panose="02020603050405020304" charset="0"/>
                        <a:cs typeface="Times New Roman" panose="020206030504050203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54330">
                <a:tc>
                  <a:txBody>
                    <a:bodyPr/>
                    <a:lstStyle/>
                    <a:p>
                      <a:pPr indent="0" algn="ctr">
                        <a:buNone/>
                      </a:pPr>
                      <a:r>
                        <a:rPr lang="en-US" sz="2000" b="0">
                          <a:latin typeface="Times New Roman" panose="02020603050405020304" charset="0"/>
                          <a:cs typeface="Times New Roman" panose="02020603050405020304" charset="0"/>
                        </a:rPr>
                        <a:t>3</a:t>
                      </a:r>
                      <a:endParaRPr lang="en-US" sz="2000" b="0">
                        <a:latin typeface="Times New Roman" panose="02020603050405020304" charset="0"/>
                        <a:ea typeface="Times New Roman" panose="02020603050405020304" charset="0"/>
                        <a:cs typeface="Times New Roman" panose="020206030504050203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2000" b="0">
                          <a:latin typeface="Times New Roman" panose="02020603050405020304" charset="0"/>
                          <a:cs typeface="Times New Roman" panose="02020603050405020304" charset="0"/>
                        </a:rPr>
                        <a:t>2s</a:t>
                      </a:r>
                      <a:endParaRPr lang="en-US" sz="2000" b="0">
                        <a:latin typeface="Times New Roman" panose="02020603050405020304" charset="0"/>
                        <a:ea typeface="Times New Roman" panose="02020603050405020304" charset="0"/>
                        <a:cs typeface="Times New Roman" panose="020206030504050203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54330">
                <a:tc>
                  <a:txBody>
                    <a:bodyPr/>
                    <a:lstStyle/>
                    <a:p>
                      <a:pPr indent="0" algn="ctr">
                        <a:buNone/>
                      </a:pPr>
                      <a:r>
                        <a:rPr lang="en-US" sz="2000" b="0">
                          <a:latin typeface="Times New Roman" panose="02020603050405020304" charset="0"/>
                          <a:cs typeface="Times New Roman" panose="02020603050405020304" charset="0"/>
                        </a:rPr>
                        <a:t>4</a:t>
                      </a:r>
                      <a:endParaRPr lang="en-US" sz="2000" b="0">
                        <a:latin typeface="Times New Roman" panose="02020603050405020304" charset="0"/>
                        <a:ea typeface="Times New Roman" panose="02020603050405020304" charset="0"/>
                        <a:cs typeface="Times New Roman" panose="020206030504050203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2000" b="0">
                          <a:latin typeface="Times New Roman" panose="02020603050405020304" charset="0"/>
                          <a:cs typeface="Times New Roman" panose="02020603050405020304" charset="0"/>
                        </a:rPr>
                        <a:t>0.8s</a:t>
                      </a:r>
                      <a:endParaRPr lang="en-US" sz="2000" b="0">
                        <a:latin typeface="Times New Roman" panose="02020603050405020304" charset="0"/>
                        <a:ea typeface="Times New Roman" panose="02020603050405020304" charset="0"/>
                        <a:cs typeface="Times New Roman" panose="020206030504050203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54330">
                <a:tc>
                  <a:txBody>
                    <a:bodyPr/>
                    <a:lstStyle/>
                    <a:p>
                      <a:pPr indent="0" algn="ctr">
                        <a:buNone/>
                      </a:pPr>
                      <a:r>
                        <a:rPr lang="en-US" sz="2000" b="0">
                          <a:latin typeface="Times New Roman" panose="02020603050405020304" charset="0"/>
                          <a:cs typeface="Times New Roman" panose="02020603050405020304" charset="0"/>
                        </a:rPr>
                        <a:t>5</a:t>
                      </a:r>
                      <a:endParaRPr lang="en-US" sz="2000" b="0">
                        <a:latin typeface="Times New Roman" panose="02020603050405020304" charset="0"/>
                        <a:ea typeface="Times New Roman" panose="02020603050405020304" charset="0"/>
                        <a:cs typeface="Times New Roman" panose="020206030504050203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2000" b="0">
                          <a:latin typeface="Times New Roman" panose="02020603050405020304" charset="0"/>
                          <a:cs typeface="Times New Roman" panose="02020603050405020304" charset="0"/>
                        </a:rPr>
                        <a:t>1s</a:t>
                      </a:r>
                      <a:endParaRPr lang="en-US" sz="2000" b="0">
                        <a:latin typeface="Times New Roman" panose="02020603050405020304" charset="0"/>
                        <a:ea typeface="Times New Roman" panose="02020603050405020304" charset="0"/>
                        <a:cs typeface="Times New Roman" panose="020206030504050203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6"/>
          <p:cNvSpPr/>
          <p:nvPr/>
        </p:nvSpPr>
        <p:spPr>
          <a:xfrm rot="-2700000">
            <a:off x="572770" y="348615"/>
            <a:ext cx="1288415" cy="1376680"/>
          </a:xfrm>
          <a:custGeom>
            <a:avLst/>
            <a:gdLst/>
            <a:ahLst/>
            <a:cxnLst/>
            <a:rect l="l" t="t" r="r" b="b"/>
            <a:pathLst>
              <a:path w="1569878" h="1569878">
                <a:moveTo>
                  <a:pt x="0" y="0"/>
                </a:moveTo>
                <a:lnTo>
                  <a:pt x="1569879" y="0"/>
                </a:lnTo>
                <a:lnTo>
                  <a:pt x="1569879" y="1569879"/>
                </a:lnTo>
                <a:lnTo>
                  <a:pt x="0" y="1569879"/>
                </a:lnTo>
                <a:lnTo>
                  <a:pt x="0" y="0"/>
                </a:lnTo>
                <a:close/>
              </a:path>
            </a:pathLst>
          </a:custGeom>
          <a:blipFill>
            <a:blip r:embed="rId2"/>
            <a:stretch>
              <a:fillRect/>
            </a:stretch>
          </a:blipFill>
        </p:spPr>
      </p:sp>
      <p:sp>
        <p:nvSpPr>
          <p:cNvPr id="14" name="TextBox 14"/>
          <p:cNvSpPr txBox="1"/>
          <p:nvPr/>
        </p:nvSpPr>
        <p:spPr>
          <a:xfrm>
            <a:off x="2362200" y="857250"/>
            <a:ext cx="6433820" cy="742315"/>
          </a:xfrm>
          <a:prstGeom prst="rect">
            <a:avLst/>
          </a:prstGeom>
        </p:spPr>
        <p:txBody>
          <a:bodyPr lIns="0" tIns="0" rIns="0" bIns="0" rtlCol="0" anchor="t">
            <a:noAutofit/>
          </a:bodyPr>
          <a:lstStyle/>
          <a:p>
            <a:pPr>
              <a:lnSpc>
                <a:spcPts val="4200"/>
              </a:lnSpc>
            </a:pPr>
            <a:r>
              <a:rPr lang="en-US" sz="3500">
                <a:solidFill>
                  <a:srgbClr val="DC2F02"/>
                </a:solidFill>
                <a:latin typeface="Open Sans Bold"/>
              </a:rPr>
              <a:t>Đánh giá kết quả</a:t>
            </a:r>
          </a:p>
        </p:txBody>
      </p:sp>
      <p:sp>
        <p:nvSpPr>
          <p:cNvPr id="22" name="Freeform 13"/>
          <p:cNvSpPr/>
          <p:nvPr/>
        </p:nvSpPr>
        <p:spPr>
          <a:xfrm>
            <a:off x="1194447" y="6553357"/>
            <a:ext cx="812573" cy="902859"/>
          </a:xfrm>
          <a:custGeom>
            <a:avLst/>
            <a:gdLst/>
            <a:ahLst/>
            <a:cxnLst/>
            <a:rect l="l" t="t" r="r" b="b"/>
            <a:pathLst>
              <a:path w="812573" h="902859">
                <a:moveTo>
                  <a:pt x="0" y="0"/>
                </a:moveTo>
                <a:lnTo>
                  <a:pt x="812573" y="0"/>
                </a:lnTo>
                <a:lnTo>
                  <a:pt x="812573" y="902859"/>
                </a:lnTo>
                <a:lnTo>
                  <a:pt x="0" y="902859"/>
                </a:lnTo>
                <a:lnTo>
                  <a:pt x="0" y="0"/>
                </a:lnTo>
                <a:close/>
              </a:path>
            </a:pathLst>
          </a:custGeom>
          <a:blipFill>
            <a:blip r:embed="rId3"/>
            <a:stretch>
              <a:fillRect/>
            </a:stretch>
          </a:blipFill>
        </p:spPr>
      </p:sp>
      <p:graphicFrame>
        <p:nvGraphicFramePr>
          <p:cNvPr id="7" name="Table 6"/>
          <p:cNvGraphicFramePr/>
          <p:nvPr/>
        </p:nvGraphicFramePr>
        <p:xfrm>
          <a:off x="2667000" y="2762250"/>
          <a:ext cx="9126220" cy="3048000"/>
        </p:xfrm>
        <a:graphic>
          <a:graphicData uri="http://schemas.openxmlformats.org/drawingml/2006/table">
            <a:tbl>
              <a:tblPr/>
              <a:tblGrid>
                <a:gridCol w="2594610">
                  <a:extLst>
                    <a:ext uri="{9D8B030D-6E8A-4147-A177-3AD203B41FA5}">
                      <a16:colId xmlns:a16="http://schemas.microsoft.com/office/drawing/2014/main" val="20000"/>
                    </a:ext>
                  </a:extLst>
                </a:gridCol>
                <a:gridCol w="3014980">
                  <a:extLst>
                    <a:ext uri="{9D8B030D-6E8A-4147-A177-3AD203B41FA5}">
                      <a16:colId xmlns:a16="http://schemas.microsoft.com/office/drawing/2014/main" val="20001"/>
                    </a:ext>
                  </a:extLst>
                </a:gridCol>
                <a:gridCol w="3516630">
                  <a:extLst>
                    <a:ext uri="{9D8B030D-6E8A-4147-A177-3AD203B41FA5}">
                      <a16:colId xmlns:a16="http://schemas.microsoft.com/office/drawing/2014/main" val="20002"/>
                    </a:ext>
                  </a:extLst>
                </a:gridCol>
              </a:tblGrid>
              <a:tr h="508000">
                <a:tc>
                  <a:txBody>
                    <a:bodyPr/>
                    <a:lstStyle/>
                    <a:p>
                      <a:pPr indent="0">
                        <a:buNone/>
                      </a:pPr>
                      <a:r>
                        <a:rPr lang="en-US" sz="2000" b="1">
                          <a:latin typeface="Times New Roman" panose="02020603050405020304" charset="0"/>
                          <a:cs typeface="Times New Roman" panose="02020603050405020304" charset="0"/>
                        </a:rPr>
                        <a:t>Số lần tác động </a:t>
                      </a:r>
                      <a:endParaRPr lang="en-US" sz="2000" b="1">
                        <a:latin typeface="Times New Roman" panose="02020603050405020304" charset="0"/>
                        <a:ea typeface="Times New Roman" panose="02020603050405020304" charset="0"/>
                        <a:cs typeface="Times New Roman" panose="020206030504050203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2000" b="1">
                          <a:latin typeface="Times New Roman" panose="02020603050405020304" charset="0"/>
                          <a:cs typeface="Times New Roman" panose="02020603050405020304" charset="0"/>
                        </a:rPr>
                        <a:t>Thời gian phản hồi</a:t>
                      </a:r>
                      <a:endParaRPr lang="en-US" sz="2000" b="1">
                        <a:latin typeface="Times New Roman" panose="02020603050405020304" charset="0"/>
                        <a:ea typeface="Times New Roman" panose="02020603050405020304" charset="0"/>
                        <a:cs typeface="Times New Roman" panose="020206030504050203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2000" b="1">
                          <a:latin typeface="Times New Roman" panose="02020603050405020304" charset="0"/>
                          <a:cs typeface="Times New Roman" panose="02020603050405020304" charset="0"/>
                        </a:rPr>
                        <a:t>Hoạt động của buzzer</a:t>
                      </a:r>
                      <a:endParaRPr lang="en-US" sz="2000" b="1">
                        <a:latin typeface="Times New Roman" panose="02020603050405020304" charset="0"/>
                        <a:ea typeface="Times New Roman" panose="02020603050405020304" charset="0"/>
                        <a:cs typeface="Times New Roman" panose="020206030504050203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08000">
                <a:tc>
                  <a:txBody>
                    <a:bodyPr/>
                    <a:lstStyle/>
                    <a:p>
                      <a:pPr indent="0">
                        <a:buNone/>
                      </a:pPr>
                      <a:r>
                        <a:rPr lang="en-US" sz="2000" b="0">
                          <a:latin typeface="Times New Roman" panose="02020603050405020304" charset="0"/>
                          <a:cs typeface="Times New Roman" panose="02020603050405020304" charset="0"/>
                        </a:rPr>
                        <a:t>1</a:t>
                      </a:r>
                      <a:endParaRPr lang="en-US" sz="2000" b="0">
                        <a:latin typeface="Times New Roman" panose="02020603050405020304" charset="0"/>
                        <a:ea typeface="Times New Roman" panose="02020603050405020304" charset="0"/>
                        <a:cs typeface="Times New Roman" panose="020206030504050203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2000" b="0">
                          <a:latin typeface="Times New Roman" panose="02020603050405020304" charset="0"/>
                          <a:cs typeface="Times New Roman" panose="02020603050405020304" charset="0"/>
                        </a:rPr>
                        <a:t>0.1s</a:t>
                      </a:r>
                      <a:endParaRPr lang="en-US" sz="2000" b="0">
                        <a:latin typeface="Times New Roman" panose="02020603050405020304" charset="0"/>
                        <a:ea typeface="Times New Roman" panose="02020603050405020304" charset="0"/>
                        <a:cs typeface="Times New Roman" panose="020206030504050203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2000" b="0">
                          <a:latin typeface="Times New Roman" panose="02020603050405020304" charset="0"/>
                          <a:cs typeface="Times New Roman" panose="02020603050405020304" charset="0"/>
                        </a:rPr>
                        <a:t>Tốt</a:t>
                      </a:r>
                      <a:endParaRPr lang="en-US" sz="2000" b="0">
                        <a:latin typeface="Times New Roman" panose="02020603050405020304" charset="0"/>
                        <a:ea typeface="Times New Roman" panose="02020603050405020304" charset="0"/>
                        <a:cs typeface="Times New Roman" panose="020206030504050203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08000">
                <a:tc>
                  <a:txBody>
                    <a:bodyPr/>
                    <a:lstStyle/>
                    <a:p>
                      <a:pPr indent="0">
                        <a:buNone/>
                      </a:pPr>
                      <a:r>
                        <a:rPr lang="en-US" sz="2000" b="0">
                          <a:latin typeface="Times New Roman" panose="02020603050405020304" charset="0"/>
                          <a:cs typeface="Times New Roman" panose="02020603050405020304" charset="0"/>
                        </a:rPr>
                        <a:t>2</a:t>
                      </a:r>
                      <a:endParaRPr lang="en-US" sz="2000" b="0">
                        <a:latin typeface="Times New Roman" panose="02020603050405020304" charset="0"/>
                        <a:ea typeface="Times New Roman" panose="02020603050405020304" charset="0"/>
                        <a:cs typeface="Times New Roman" panose="020206030504050203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2000" b="0">
                          <a:latin typeface="Times New Roman" panose="02020603050405020304" charset="0"/>
                          <a:cs typeface="Times New Roman" panose="02020603050405020304" charset="0"/>
                        </a:rPr>
                        <a:t>0.85s</a:t>
                      </a:r>
                      <a:endParaRPr lang="en-US" sz="2000" b="0">
                        <a:latin typeface="Times New Roman" panose="02020603050405020304" charset="0"/>
                        <a:ea typeface="Times New Roman" panose="02020603050405020304" charset="0"/>
                        <a:cs typeface="Times New Roman" panose="020206030504050203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2000" b="0">
                          <a:latin typeface="Times New Roman" panose="02020603050405020304" charset="0"/>
                          <a:cs typeface="Times New Roman" panose="02020603050405020304" charset="0"/>
                        </a:rPr>
                        <a:t>Tốt</a:t>
                      </a:r>
                      <a:endParaRPr lang="en-US" sz="2000" b="0">
                        <a:latin typeface="Times New Roman" panose="02020603050405020304" charset="0"/>
                        <a:ea typeface="Times New Roman" panose="02020603050405020304" charset="0"/>
                        <a:cs typeface="Times New Roman" panose="020206030504050203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08000">
                <a:tc>
                  <a:txBody>
                    <a:bodyPr/>
                    <a:lstStyle/>
                    <a:p>
                      <a:pPr indent="0">
                        <a:buNone/>
                      </a:pPr>
                      <a:r>
                        <a:rPr lang="en-US" sz="2000" b="0">
                          <a:latin typeface="Times New Roman" panose="02020603050405020304" charset="0"/>
                          <a:cs typeface="Times New Roman" panose="02020603050405020304" charset="0"/>
                        </a:rPr>
                        <a:t>3</a:t>
                      </a:r>
                      <a:endParaRPr lang="en-US" sz="2000" b="0">
                        <a:latin typeface="Times New Roman" panose="02020603050405020304" charset="0"/>
                        <a:ea typeface="Times New Roman" panose="02020603050405020304" charset="0"/>
                        <a:cs typeface="Times New Roman" panose="020206030504050203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2000" b="0">
                          <a:latin typeface="Times New Roman" panose="02020603050405020304" charset="0"/>
                          <a:cs typeface="Times New Roman" panose="02020603050405020304" charset="0"/>
                        </a:rPr>
                        <a:t>0.97s</a:t>
                      </a:r>
                      <a:endParaRPr lang="en-US" sz="2000" b="0">
                        <a:latin typeface="Times New Roman" panose="02020603050405020304" charset="0"/>
                        <a:ea typeface="Times New Roman" panose="02020603050405020304" charset="0"/>
                        <a:cs typeface="Times New Roman" panose="020206030504050203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2000" b="0">
                          <a:latin typeface="Times New Roman" panose="02020603050405020304" charset="0"/>
                          <a:cs typeface="Times New Roman" panose="02020603050405020304" charset="0"/>
                        </a:rPr>
                        <a:t>Tốt</a:t>
                      </a:r>
                      <a:endParaRPr lang="en-US" sz="2000" b="0">
                        <a:latin typeface="Times New Roman" panose="02020603050405020304" charset="0"/>
                        <a:ea typeface="Times New Roman" panose="02020603050405020304" charset="0"/>
                        <a:cs typeface="Times New Roman" panose="020206030504050203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508000">
                <a:tc>
                  <a:txBody>
                    <a:bodyPr/>
                    <a:lstStyle/>
                    <a:p>
                      <a:pPr indent="0">
                        <a:buNone/>
                      </a:pPr>
                      <a:r>
                        <a:rPr lang="en-US" sz="2000" b="0">
                          <a:latin typeface="Times New Roman" panose="02020603050405020304" charset="0"/>
                          <a:cs typeface="Times New Roman" panose="02020603050405020304" charset="0"/>
                        </a:rPr>
                        <a:t>4</a:t>
                      </a:r>
                      <a:endParaRPr lang="en-US" sz="2000" b="0">
                        <a:latin typeface="Times New Roman" panose="02020603050405020304" charset="0"/>
                        <a:ea typeface="Times New Roman" panose="02020603050405020304" charset="0"/>
                        <a:cs typeface="Times New Roman" panose="020206030504050203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2000" b="0">
                          <a:latin typeface="Times New Roman" panose="02020603050405020304" charset="0"/>
                          <a:cs typeface="Times New Roman" panose="02020603050405020304" charset="0"/>
                        </a:rPr>
                        <a:t>0.59s</a:t>
                      </a:r>
                      <a:endParaRPr lang="en-US" sz="2000" b="0">
                        <a:latin typeface="Times New Roman" panose="02020603050405020304" charset="0"/>
                        <a:ea typeface="Times New Roman" panose="02020603050405020304" charset="0"/>
                        <a:cs typeface="Times New Roman" panose="020206030504050203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2000" b="0">
                          <a:latin typeface="Times New Roman" panose="02020603050405020304" charset="0"/>
                          <a:cs typeface="Times New Roman" panose="02020603050405020304" charset="0"/>
                        </a:rPr>
                        <a:t>Tốt</a:t>
                      </a:r>
                      <a:endParaRPr lang="en-US" sz="2000" b="0">
                        <a:latin typeface="Times New Roman" panose="02020603050405020304" charset="0"/>
                        <a:ea typeface="Times New Roman" panose="02020603050405020304" charset="0"/>
                        <a:cs typeface="Times New Roman" panose="020206030504050203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508000">
                <a:tc>
                  <a:txBody>
                    <a:bodyPr/>
                    <a:lstStyle/>
                    <a:p>
                      <a:pPr indent="0">
                        <a:buNone/>
                      </a:pPr>
                      <a:r>
                        <a:rPr lang="en-US" sz="2000" b="0">
                          <a:latin typeface="Times New Roman" panose="02020603050405020304" charset="0"/>
                          <a:cs typeface="Times New Roman" panose="02020603050405020304" charset="0"/>
                        </a:rPr>
                        <a:t>5</a:t>
                      </a:r>
                      <a:endParaRPr lang="en-US" sz="2000" b="0">
                        <a:latin typeface="Times New Roman" panose="02020603050405020304" charset="0"/>
                        <a:ea typeface="Times New Roman" panose="02020603050405020304" charset="0"/>
                        <a:cs typeface="Times New Roman" panose="020206030504050203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2000" b="0">
                          <a:latin typeface="Times New Roman" panose="02020603050405020304" charset="0"/>
                          <a:cs typeface="Times New Roman" panose="02020603050405020304" charset="0"/>
                        </a:rPr>
                        <a:t>0.85s</a:t>
                      </a:r>
                      <a:endParaRPr lang="en-US" sz="2000" b="0">
                        <a:latin typeface="Times New Roman" panose="02020603050405020304" charset="0"/>
                        <a:ea typeface="Times New Roman" panose="02020603050405020304" charset="0"/>
                        <a:cs typeface="Times New Roman" panose="020206030504050203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2000" b="0">
                          <a:latin typeface="Times New Roman" panose="02020603050405020304" charset="0"/>
                          <a:cs typeface="Times New Roman" panose="02020603050405020304" charset="0"/>
                        </a:rPr>
                        <a:t>Tốt</a:t>
                      </a:r>
                      <a:endParaRPr lang="en-US" sz="2000" b="0">
                        <a:latin typeface="Times New Roman" panose="02020603050405020304" charset="0"/>
                        <a:ea typeface="Times New Roman" panose="02020603050405020304" charset="0"/>
                        <a:cs typeface="Times New Roman" panose="020206030504050203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sp>
        <p:nvSpPr>
          <p:cNvPr id="8" name="Text Box 7"/>
          <p:cNvSpPr txBox="1"/>
          <p:nvPr/>
        </p:nvSpPr>
        <p:spPr>
          <a:xfrm>
            <a:off x="2667000" y="2000250"/>
            <a:ext cx="7339965" cy="368300"/>
          </a:xfrm>
          <a:prstGeom prst="rect">
            <a:avLst/>
          </a:prstGeom>
          <a:noFill/>
          <a:ln w="9525">
            <a:noFill/>
          </a:ln>
        </p:spPr>
        <p:txBody>
          <a:bodyPr wrap="square">
            <a:spAutoFit/>
          </a:bodyPr>
          <a:lstStyle/>
          <a:p>
            <a:pPr indent="0"/>
            <a:r>
              <a:rPr lang="en-US" b="1">
                <a:solidFill>
                  <a:srgbClr val="000000"/>
                </a:solidFill>
                <a:latin typeface="Times New Roman" panose="02020603050405020304" charset="0"/>
                <a:cs typeface="等线 Light" charset="0"/>
              </a:rPr>
              <a:t>Bảng 5 Độ phản hồi của ESP32 khi nhận lệnh ON/OFF buzzer</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6"/>
          <p:cNvSpPr/>
          <p:nvPr/>
        </p:nvSpPr>
        <p:spPr>
          <a:xfrm rot="-2700000">
            <a:off x="572770" y="348615"/>
            <a:ext cx="1288415" cy="1376680"/>
          </a:xfrm>
          <a:custGeom>
            <a:avLst/>
            <a:gdLst/>
            <a:ahLst/>
            <a:cxnLst/>
            <a:rect l="l" t="t" r="r" b="b"/>
            <a:pathLst>
              <a:path w="1569878" h="1569878">
                <a:moveTo>
                  <a:pt x="0" y="0"/>
                </a:moveTo>
                <a:lnTo>
                  <a:pt x="1569879" y="0"/>
                </a:lnTo>
                <a:lnTo>
                  <a:pt x="1569879" y="1569879"/>
                </a:lnTo>
                <a:lnTo>
                  <a:pt x="0" y="1569879"/>
                </a:lnTo>
                <a:lnTo>
                  <a:pt x="0" y="0"/>
                </a:lnTo>
                <a:close/>
              </a:path>
            </a:pathLst>
          </a:custGeom>
          <a:blipFill>
            <a:blip r:embed="rId2"/>
            <a:stretch>
              <a:fillRect/>
            </a:stretch>
          </a:blipFill>
        </p:spPr>
      </p:sp>
      <p:sp>
        <p:nvSpPr>
          <p:cNvPr id="14" name="TextBox 14"/>
          <p:cNvSpPr txBox="1"/>
          <p:nvPr/>
        </p:nvSpPr>
        <p:spPr>
          <a:xfrm>
            <a:off x="2362200" y="857250"/>
            <a:ext cx="6433820" cy="742315"/>
          </a:xfrm>
          <a:prstGeom prst="rect">
            <a:avLst/>
          </a:prstGeom>
        </p:spPr>
        <p:txBody>
          <a:bodyPr lIns="0" tIns="0" rIns="0" bIns="0" rtlCol="0" anchor="t">
            <a:noAutofit/>
          </a:bodyPr>
          <a:lstStyle/>
          <a:p>
            <a:pPr>
              <a:lnSpc>
                <a:spcPts val="4200"/>
              </a:lnSpc>
            </a:pPr>
            <a:r>
              <a:rPr lang="en-US" sz="3500">
                <a:solidFill>
                  <a:srgbClr val="DC2F02"/>
                </a:solidFill>
                <a:latin typeface="Open Sans Bold"/>
              </a:rPr>
              <a:t>Đánh giá kết quả</a:t>
            </a:r>
          </a:p>
        </p:txBody>
      </p:sp>
      <p:sp>
        <p:nvSpPr>
          <p:cNvPr id="22" name="Freeform 13"/>
          <p:cNvSpPr/>
          <p:nvPr/>
        </p:nvSpPr>
        <p:spPr>
          <a:xfrm>
            <a:off x="1194447" y="6553357"/>
            <a:ext cx="812573" cy="902859"/>
          </a:xfrm>
          <a:custGeom>
            <a:avLst/>
            <a:gdLst/>
            <a:ahLst/>
            <a:cxnLst/>
            <a:rect l="l" t="t" r="r" b="b"/>
            <a:pathLst>
              <a:path w="812573" h="902859">
                <a:moveTo>
                  <a:pt x="0" y="0"/>
                </a:moveTo>
                <a:lnTo>
                  <a:pt x="812573" y="0"/>
                </a:lnTo>
                <a:lnTo>
                  <a:pt x="812573" y="902859"/>
                </a:lnTo>
                <a:lnTo>
                  <a:pt x="0" y="902859"/>
                </a:lnTo>
                <a:lnTo>
                  <a:pt x="0" y="0"/>
                </a:lnTo>
                <a:close/>
              </a:path>
            </a:pathLst>
          </a:custGeom>
          <a:blipFill>
            <a:blip r:embed="rId3"/>
            <a:stretch>
              <a:fillRect/>
            </a:stretch>
          </a:blipFill>
        </p:spPr>
      </p:sp>
      <p:sp>
        <p:nvSpPr>
          <p:cNvPr id="100" name="Text Box 99"/>
          <p:cNvSpPr txBox="1"/>
          <p:nvPr/>
        </p:nvSpPr>
        <p:spPr>
          <a:xfrm>
            <a:off x="2419985" y="1995170"/>
            <a:ext cx="9744710" cy="3959225"/>
          </a:xfrm>
          <a:prstGeom prst="rect">
            <a:avLst/>
          </a:prstGeom>
          <a:noFill/>
          <a:ln w="9525">
            <a:noFill/>
          </a:ln>
        </p:spPr>
        <p:txBody>
          <a:bodyPr>
            <a:noAutofit/>
          </a:bodyPr>
          <a:lstStyle/>
          <a:p>
            <a:pPr indent="0"/>
            <a:r>
              <a:rPr lang="en-US" sz="2000" b="1">
                <a:latin typeface="Times New Roman" panose="02020603050405020304" charset="0"/>
                <a:cs typeface="等线" charset="0"/>
              </a:rPr>
              <a:t>Một số đánh giá sau khi tiến hành kiểm tra:</a:t>
            </a:r>
          </a:p>
          <a:p>
            <a:pPr indent="0">
              <a:lnSpc>
                <a:spcPct val="150000"/>
              </a:lnSpc>
            </a:pPr>
            <a:r>
              <a:rPr lang="en-US" sz="2000" b="0">
                <a:latin typeface="Times New Roman" panose="02020603050405020304" charset="0"/>
                <a:cs typeface="等线" charset="0"/>
              </a:rPr>
              <a:t>- Giá trị nhiệt độ và độ ẩm được đo có độ chính xác khá cao.</a:t>
            </a:r>
          </a:p>
          <a:p>
            <a:pPr indent="0">
              <a:lnSpc>
                <a:spcPct val="150000"/>
              </a:lnSpc>
            </a:pPr>
            <a:r>
              <a:rPr lang="en-US" sz="2000" b="0">
                <a:latin typeface="Times New Roman" panose="02020603050405020304" charset="0"/>
                <a:cs typeface="等线" charset="0"/>
              </a:rPr>
              <a:t>- Thời gian xử lí và hiển thị trên màn hình LCD, ứng dụng di động, Websever, Firebase nhanh và được cập nhật liên tục cho ra kết quả chính xác.</a:t>
            </a:r>
          </a:p>
          <a:p>
            <a:pPr indent="0">
              <a:lnSpc>
                <a:spcPct val="150000"/>
              </a:lnSpc>
            </a:pPr>
            <a:r>
              <a:rPr lang="en-US" sz="2000" b="0">
                <a:latin typeface="Times New Roman" panose="02020603050405020304" charset="0"/>
                <a:cs typeface="等线" charset="0"/>
              </a:rPr>
              <a:t>- Độ chính xác và rõ ràng của thông tin được đánh giá là khá tốt.</a:t>
            </a:r>
          </a:p>
          <a:p>
            <a:pPr indent="0">
              <a:lnSpc>
                <a:spcPct val="150000"/>
              </a:lnSpc>
            </a:pPr>
            <a:r>
              <a:rPr lang="en-US" sz="2000" b="0">
                <a:latin typeface="Times New Roman" panose="02020603050405020304" charset="0"/>
                <a:cs typeface="等线" charset="0"/>
              </a:rPr>
              <a:t>- Tốc độ gửi dữ liệu bằng gia tiếp Serial nhanh, chính xác, độ trễ rất thấp.</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857250" y="1507886"/>
            <a:ext cx="4213010" cy="5556727"/>
          </a:xfrm>
          <a:custGeom>
            <a:avLst/>
            <a:gdLst/>
            <a:ahLst/>
            <a:cxnLst/>
            <a:rect l="l" t="t" r="r" b="b"/>
            <a:pathLst>
              <a:path w="4213010" h="5556727">
                <a:moveTo>
                  <a:pt x="0" y="0"/>
                </a:moveTo>
                <a:lnTo>
                  <a:pt x="4213010" y="0"/>
                </a:lnTo>
                <a:lnTo>
                  <a:pt x="4213010" y="5556728"/>
                </a:lnTo>
                <a:lnTo>
                  <a:pt x="0" y="555672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2700000">
            <a:off x="2432525" y="6030297"/>
            <a:ext cx="1062459" cy="1062459"/>
          </a:xfrm>
          <a:custGeom>
            <a:avLst/>
            <a:gdLst/>
            <a:ahLst/>
            <a:cxnLst/>
            <a:rect l="l" t="t" r="r" b="b"/>
            <a:pathLst>
              <a:path w="1062459" h="1062459">
                <a:moveTo>
                  <a:pt x="0" y="0"/>
                </a:moveTo>
                <a:lnTo>
                  <a:pt x="1062459" y="0"/>
                </a:lnTo>
                <a:lnTo>
                  <a:pt x="1062459" y="1062459"/>
                </a:lnTo>
                <a:lnTo>
                  <a:pt x="0" y="106245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5513495" y="1507886"/>
            <a:ext cx="4213010" cy="5556727"/>
          </a:xfrm>
          <a:custGeom>
            <a:avLst/>
            <a:gdLst/>
            <a:ahLst/>
            <a:cxnLst/>
            <a:rect l="l" t="t" r="r" b="b"/>
            <a:pathLst>
              <a:path w="4213010" h="5556727">
                <a:moveTo>
                  <a:pt x="0" y="0"/>
                </a:moveTo>
                <a:lnTo>
                  <a:pt x="4213010" y="0"/>
                </a:lnTo>
                <a:lnTo>
                  <a:pt x="4213010" y="5556728"/>
                </a:lnTo>
                <a:lnTo>
                  <a:pt x="0" y="555672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rot="-2700000">
            <a:off x="7077976" y="5801697"/>
            <a:ext cx="1062459" cy="1062459"/>
          </a:xfrm>
          <a:custGeom>
            <a:avLst/>
            <a:gdLst/>
            <a:ahLst/>
            <a:cxnLst/>
            <a:rect l="l" t="t" r="r" b="b"/>
            <a:pathLst>
              <a:path w="1062459" h="1062459">
                <a:moveTo>
                  <a:pt x="0" y="0"/>
                </a:moveTo>
                <a:lnTo>
                  <a:pt x="1062458" y="0"/>
                </a:lnTo>
                <a:lnTo>
                  <a:pt x="1062458" y="1062459"/>
                </a:lnTo>
                <a:lnTo>
                  <a:pt x="0" y="106245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6" name="Freeform 6"/>
          <p:cNvSpPr/>
          <p:nvPr/>
        </p:nvSpPr>
        <p:spPr>
          <a:xfrm>
            <a:off x="10169740" y="1507886"/>
            <a:ext cx="4213010" cy="5556727"/>
          </a:xfrm>
          <a:custGeom>
            <a:avLst/>
            <a:gdLst/>
            <a:ahLst/>
            <a:cxnLst/>
            <a:rect l="l" t="t" r="r" b="b"/>
            <a:pathLst>
              <a:path w="4213010" h="5556727">
                <a:moveTo>
                  <a:pt x="0" y="0"/>
                </a:moveTo>
                <a:lnTo>
                  <a:pt x="4213010" y="0"/>
                </a:lnTo>
                <a:lnTo>
                  <a:pt x="4213010" y="5556728"/>
                </a:lnTo>
                <a:lnTo>
                  <a:pt x="0" y="555672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8" name="Freeform 8"/>
          <p:cNvSpPr/>
          <p:nvPr/>
        </p:nvSpPr>
        <p:spPr>
          <a:xfrm>
            <a:off x="7315007" y="6114840"/>
            <a:ext cx="608716" cy="486973"/>
          </a:xfrm>
          <a:custGeom>
            <a:avLst/>
            <a:gdLst/>
            <a:ahLst/>
            <a:cxnLst/>
            <a:rect l="l" t="t" r="r" b="b"/>
            <a:pathLst>
              <a:path w="608716" h="486973">
                <a:moveTo>
                  <a:pt x="0" y="0"/>
                </a:moveTo>
                <a:lnTo>
                  <a:pt x="608716" y="0"/>
                </a:lnTo>
                <a:lnTo>
                  <a:pt x="608716" y="486973"/>
                </a:lnTo>
                <a:lnTo>
                  <a:pt x="0" y="486973"/>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0" name="Freeform 10"/>
          <p:cNvSpPr/>
          <p:nvPr/>
        </p:nvSpPr>
        <p:spPr>
          <a:xfrm>
            <a:off x="2755828" y="6163735"/>
            <a:ext cx="555554" cy="555554"/>
          </a:xfrm>
          <a:custGeom>
            <a:avLst/>
            <a:gdLst/>
            <a:ahLst/>
            <a:cxnLst/>
            <a:rect l="l" t="t" r="r" b="b"/>
            <a:pathLst>
              <a:path w="555554" h="555554">
                <a:moveTo>
                  <a:pt x="0" y="0"/>
                </a:moveTo>
                <a:lnTo>
                  <a:pt x="555554" y="0"/>
                </a:lnTo>
                <a:lnTo>
                  <a:pt x="555554" y="555554"/>
                </a:lnTo>
                <a:lnTo>
                  <a:pt x="0" y="555554"/>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11" name="TextBox 11"/>
          <p:cNvSpPr txBox="1"/>
          <p:nvPr/>
        </p:nvSpPr>
        <p:spPr>
          <a:xfrm>
            <a:off x="1220277" y="1852791"/>
            <a:ext cx="3486955" cy="1076960"/>
          </a:xfrm>
          <a:prstGeom prst="rect">
            <a:avLst/>
          </a:prstGeom>
        </p:spPr>
        <p:txBody>
          <a:bodyPr lIns="0" tIns="0" rIns="0" bIns="0" rtlCol="0" anchor="t">
            <a:spAutoFit/>
          </a:bodyPr>
          <a:lstStyle/>
          <a:p>
            <a:pPr algn="ctr">
              <a:lnSpc>
                <a:spcPts val="4200"/>
              </a:lnSpc>
            </a:pPr>
            <a:r>
              <a:rPr lang="en-US" sz="3500">
                <a:solidFill>
                  <a:srgbClr val="FFFFFF"/>
                </a:solidFill>
                <a:latin typeface="Open Sans Bold"/>
              </a:rPr>
              <a:t>Lý do chọn đề tài</a:t>
            </a:r>
          </a:p>
        </p:txBody>
      </p:sp>
      <p:sp>
        <p:nvSpPr>
          <p:cNvPr id="12" name="TextBox 12"/>
          <p:cNvSpPr txBox="1"/>
          <p:nvPr/>
        </p:nvSpPr>
        <p:spPr>
          <a:xfrm>
            <a:off x="1220277" y="3116902"/>
            <a:ext cx="3486955" cy="2308225"/>
          </a:xfrm>
          <a:prstGeom prst="rect">
            <a:avLst/>
          </a:prstGeom>
        </p:spPr>
        <p:txBody>
          <a:bodyPr lIns="0" tIns="0" rIns="0" bIns="0" rtlCol="0" anchor="t">
            <a:spAutoFit/>
          </a:bodyPr>
          <a:lstStyle/>
          <a:p>
            <a:pPr algn="ctr">
              <a:lnSpc>
                <a:spcPts val="3000"/>
              </a:lnSpc>
            </a:pPr>
            <a:r>
              <a:rPr lang="en-US" sz="2000">
                <a:solidFill>
                  <a:srgbClr val="FFFFFF"/>
                </a:solidFill>
                <a:latin typeface="Times New Roman" panose="02020603050405020304" charset="0"/>
                <a:cs typeface="Times New Roman" panose="02020603050405020304" charset="0"/>
              </a:rPr>
              <a:t>GPS đã trở thành một khái niệm phổ biến trên toàn thế giới và được ứng dụng rộng rãi không chỉ trong lĩnh vực quân sự mà còn trong nhiều khía cạnh của cuộc sống hàng ngày</a:t>
            </a:r>
          </a:p>
        </p:txBody>
      </p:sp>
      <p:sp>
        <p:nvSpPr>
          <p:cNvPr id="13" name="TextBox 13"/>
          <p:cNvSpPr txBox="1"/>
          <p:nvPr/>
        </p:nvSpPr>
        <p:spPr>
          <a:xfrm>
            <a:off x="5876522" y="1852791"/>
            <a:ext cx="3486955" cy="538480"/>
          </a:xfrm>
          <a:prstGeom prst="rect">
            <a:avLst/>
          </a:prstGeom>
        </p:spPr>
        <p:txBody>
          <a:bodyPr lIns="0" tIns="0" rIns="0" bIns="0" rtlCol="0" anchor="t">
            <a:spAutoFit/>
          </a:bodyPr>
          <a:lstStyle/>
          <a:p>
            <a:pPr algn="ctr">
              <a:lnSpc>
                <a:spcPts val="4200"/>
              </a:lnSpc>
            </a:pPr>
            <a:r>
              <a:rPr lang="en-US" sz="3500">
                <a:solidFill>
                  <a:srgbClr val="FFFFFF"/>
                </a:solidFill>
                <a:latin typeface="Open Sans Bold"/>
              </a:rPr>
              <a:t>MỤC TIÊU</a:t>
            </a:r>
          </a:p>
        </p:txBody>
      </p:sp>
      <p:sp>
        <p:nvSpPr>
          <p:cNvPr id="14" name="TextBox 14"/>
          <p:cNvSpPr txBox="1"/>
          <p:nvPr/>
        </p:nvSpPr>
        <p:spPr>
          <a:xfrm>
            <a:off x="5876290" y="3117215"/>
            <a:ext cx="3486785" cy="2089785"/>
          </a:xfrm>
          <a:prstGeom prst="rect">
            <a:avLst/>
          </a:prstGeom>
        </p:spPr>
        <p:txBody>
          <a:bodyPr lIns="0" tIns="0" rIns="0" bIns="0" rtlCol="0" anchor="t">
            <a:noAutofit/>
          </a:bodyPr>
          <a:lstStyle/>
          <a:p>
            <a:pPr algn="ctr">
              <a:lnSpc>
                <a:spcPts val="3000"/>
              </a:lnSpc>
            </a:pPr>
            <a:r>
              <a:rPr lang="en-US" sz="2000">
                <a:solidFill>
                  <a:srgbClr val="FFFFFF"/>
                </a:solidFill>
                <a:latin typeface="Times New Roman" panose="02020603050405020304" charset="0"/>
                <a:cs typeface="Times New Roman" panose="02020603050405020304" charset="0"/>
              </a:rPr>
              <a:t> Phát triển một hệ thống thông minh có khả năng xác định vị trí qua GPS và gửi thông tin này qua tin nhắn</a:t>
            </a:r>
          </a:p>
        </p:txBody>
      </p:sp>
      <p:sp>
        <p:nvSpPr>
          <p:cNvPr id="15" name="TextBox 15"/>
          <p:cNvSpPr txBox="1"/>
          <p:nvPr/>
        </p:nvSpPr>
        <p:spPr>
          <a:xfrm>
            <a:off x="10532767" y="1852791"/>
            <a:ext cx="3486955" cy="1076960"/>
          </a:xfrm>
          <a:prstGeom prst="rect">
            <a:avLst/>
          </a:prstGeom>
        </p:spPr>
        <p:txBody>
          <a:bodyPr lIns="0" tIns="0" rIns="0" bIns="0" rtlCol="0" anchor="t">
            <a:spAutoFit/>
          </a:bodyPr>
          <a:lstStyle/>
          <a:p>
            <a:pPr algn="ctr">
              <a:lnSpc>
                <a:spcPts val="4200"/>
              </a:lnSpc>
            </a:pPr>
            <a:r>
              <a:rPr lang="en-US" sz="3500">
                <a:solidFill>
                  <a:srgbClr val="FFFFFF"/>
                </a:solidFill>
                <a:latin typeface="Open Sans Bold"/>
              </a:rPr>
              <a:t>Phạm vi nghiên cứu</a:t>
            </a:r>
          </a:p>
        </p:txBody>
      </p:sp>
      <p:sp>
        <p:nvSpPr>
          <p:cNvPr id="16" name="TextBox 16"/>
          <p:cNvSpPr txBox="1"/>
          <p:nvPr/>
        </p:nvSpPr>
        <p:spPr>
          <a:xfrm>
            <a:off x="10568327" y="3066737"/>
            <a:ext cx="3486955" cy="3077845"/>
          </a:xfrm>
          <a:prstGeom prst="rect">
            <a:avLst/>
          </a:prstGeom>
        </p:spPr>
        <p:txBody>
          <a:bodyPr lIns="0" tIns="0" rIns="0" bIns="0" rtlCol="0" anchor="t">
            <a:spAutoFit/>
          </a:bodyPr>
          <a:lstStyle/>
          <a:p>
            <a:pPr algn="ctr">
              <a:lnSpc>
                <a:spcPts val="3000"/>
              </a:lnSpc>
            </a:pPr>
            <a:r>
              <a:rPr lang="en-US" sz="2000">
                <a:solidFill>
                  <a:srgbClr val="FFFFFF"/>
                </a:solidFill>
                <a:latin typeface="Times New Roman" panose="02020603050405020304" charset="0"/>
                <a:cs typeface="Times New Roman" panose="02020603050405020304" charset="0"/>
              </a:rPr>
              <a:t>Nghiên cứu này có thể xoay quanh việc phát triển và tối ưu hóa hệ thống để hoạt động hiệu quả trong một phạm vi cụ thể của khoảng cách, chẳng hạn như trong một khu vực thành phố, khu vực nông thôn, hoặc trong một bán kính nhất định.</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6"/>
          <p:cNvSpPr/>
          <p:nvPr/>
        </p:nvSpPr>
        <p:spPr>
          <a:xfrm rot="-2700000">
            <a:off x="572770" y="348615"/>
            <a:ext cx="1288415" cy="1376680"/>
          </a:xfrm>
          <a:custGeom>
            <a:avLst/>
            <a:gdLst/>
            <a:ahLst/>
            <a:cxnLst/>
            <a:rect l="l" t="t" r="r" b="b"/>
            <a:pathLst>
              <a:path w="1569878" h="1569878">
                <a:moveTo>
                  <a:pt x="0" y="0"/>
                </a:moveTo>
                <a:lnTo>
                  <a:pt x="1569879" y="0"/>
                </a:lnTo>
                <a:lnTo>
                  <a:pt x="1569879" y="1569879"/>
                </a:lnTo>
                <a:lnTo>
                  <a:pt x="0" y="1569879"/>
                </a:lnTo>
                <a:lnTo>
                  <a:pt x="0" y="0"/>
                </a:lnTo>
                <a:close/>
              </a:path>
            </a:pathLst>
          </a:custGeom>
          <a:blipFill>
            <a:blip r:embed="rId2"/>
            <a:stretch>
              <a:fillRect/>
            </a:stretch>
          </a:blipFill>
        </p:spPr>
      </p:sp>
      <p:sp>
        <p:nvSpPr>
          <p:cNvPr id="14" name="TextBox 14"/>
          <p:cNvSpPr txBox="1"/>
          <p:nvPr/>
        </p:nvSpPr>
        <p:spPr>
          <a:xfrm>
            <a:off x="2362200" y="857250"/>
            <a:ext cx="6433820" cy="742315"/>
          </a:xfrm>
          <a:prstGeom prst="rect">
            <a:avLst/>
          </a:prstGeom>
        </p:spPr>
        <p:txBody>
          <a:bodyPr lIns="0" tIns="0" rIns="0" bIns="0" rtlCol="0" anchor="t">
            <a:noAutofit/>
          </a:bodyPr>
          <a:lstStyle/>
          <a:p>
            <a:pPr>
              <a:lnSpc>
                <a:spcPts val="4200"/>
              </a:lnSpc>
            </a:pPr>
            <a:r>
              <a:rPr lang="en-US" sz="3500">
                <a:solidFill>
                  <a:srgbClr val="DC2F02"/>
                </a:solidFill>
                <a:latin typeface="Open Sans Bold"/>
              </a:rPr>
              <a:t>Hướng phát triển</a:t>
            </a:r>
          </a:p>
        </p:txBody>
      </p:sp>
      <p:sp>
        <p:nvSpPr>
          <p:cNvPr id="22" name="Freeform 13"/>
          <p:cNvSpPr/>
          <p:nvPr/>
        </p:nvSpPr>
        <p:spPr>
          <a:xfrm>
            <a:off x="1194447" y="6553357"/>
            <a:ext cx="812573" cy="902859"/>
          </a:xfrm>
          <a:custGeom>
            <a:avLst/>
            <a:gdLst/>
            <a:ahLst/>
            <a:cxnLst/>
            <a:rect l="l" t="t" r="r" b="b"/>
            <a:pathLst>
              <a:path w="812573" h="902859">
                <a:moveTo>
                  <a:pt x="0" y="0"/>
                </a:moveTo>
                <a:lnTo>
                  <a:pt x="812573" y="0"/>
                </a:lnTo>
                <a:lnTo>
                  <a:pt x="812573" y="902859"/>
                </a:lnTo>
                <a:lnTo>
                  <a:pt x="0" y="902859"/>
                </a:lnTo>
                <a:lnTo>
                  <a:pt x="0" y="0"/>
                </a:lnTo>
                <a:close/>
              </a:path>
            </a:pathLst>
          </a:custGeom>
          <a:blipFill>
            <a:blip r:embed="rId3"/>
            <a:stretch>
              <a:fillRect/>
            </a:stretch>
          </a:blipFill>
        </p:spPr>
      </p:sp>
      <p:sp>
        <p:nvSpPr>
          <p:cNvPr id="5" name="TextBox 11"/>
          <p:cNvSpPr txBox="1"/>
          <p:nvPr/>
        </p:nvSpPr>
        <p:spPr>
          <a:xfrm>
            <a:off x="2047875" y="2228850"/>
            <a:ext cx="8719820" cy="4324350"/>
          </a:xfrm>
          <a:prstGeom prst="rect">
            <a:avLst/>
          </a:prstGeom>
        </p:spPr>
        <p:txBody>
          <a:bodyPr lIns="0" tIns="0" rIns="0" bIns="0" rtlCol="0" anchor="t">
            <a:noAutofit/>
          </a:bodyPr>
          <a:lstStyle/>
          <a:p>
            <a:pPr marL="457200" indent="-457200">
              <a:lnSpc>
                <a:spcPct val="150000"/>
              </a:lnSpc>
              <a:buFont typeface="Arial" panose="020B0604020202020204" pitchFamily="34" charset="0"/>
              <a:buChar char="•"/>
            </a:pPr>
            <a:r>
              <a:rPr lang="en-US" sz="2800">
                <a:solidFill>
                  <a:srgbClr val="000000"/>
                </a:solidFill>
                <a:latin typeface="Times New Roman" panose="02020603050405020304" charset="0"/>
                <a:cs typeface="Times New Roman" panose="02020603050405020304" charset="0"/>
              </a:rPr>
              <a:t>Độ chính xác và ổn định: Tối ưu thuật toán để cải thiện độ chính xác và ổn định của dữ liệu vị trí.</a:t>
            </a:r>
          </a:p>
          <a:p>
            <a:pPr marL="457200" indent="-457200">
              <a:lnSpc>
                <a:spcPct val="150000"/>
              </a:lnSpc>
              <a:buFont typeface="Arial" panose="020B0604020202020204" pitchFamily="34" charset="0"/>
              <a:buChar char="•"/>
            </a:pPr>
            <a:r>
              <a:rPr lang="en-US" sz="2800">
                <a:solidFill>
                  <a:srgbClr val="000000"/>
                </a:solidFill>
                <a:latin typeface="Times New Roman" panose="02020603050405020304" charset="0"/>
                <a:cs typeface="Times New Roman" panose="02020603050405020304" charset="0"/>
              </a:rPr>
              <a:t>Mở rộng kết nối: Hỗ trợ nhiều giao thức kết nối như LoRa, NB-IoT để mở rộng phạm vi hoạt động.</a:t>
            </a:r>
          </a:p>
          <a:p>
            <a:pPr marL="457200" indent="-457200">
              <a:lnSpc>
                <a:spcPct val="150000"/>
              </a:lnSpc>
              <a:buFont typeface="Arial" panose="020B0604020202020204" pitchFamily="34" charset="0"/>
              <a:buChar char="•"/>
            </a:pPr>
            <a:r>
              <a:rPr lang="en-US" sz="2800">
                <a:solidFill>
                  <a:srgbClr val="000000"/>
                </a:solidFill>
                <a:latin typeface="Times New Roman" panose="02020603050405020304" charset="0"/>
                <a:cs typeface="Times New Roman" panose="02020603050405020304" charset="0"/>
              </a:rPr>
              <a:t>Tích hợp tính năng thông minh: Phát triển tính năng thông minh để cải thiện trải nghiệm người dùng.</a:t>
            </a:r>
          </a:p>
        </p:txBody>
      </p:sp>
      <p:pic>
        <p:nvPicPr>
          <p:cNvPr id="102" name="Picture 101"/>
          <p:cNvPicPr/>
          <p:nvPr/>
        </p:nvPicPr>
        <p:blipFill>
          <a:blip r:embed="rId4"/>
          <a:stretch>
            <a:fillRect/>
          </a:stretch>
        </p:blipFill>
        <p:spPr>
          <a:xfrm>
            <a:off x="10820400" y="2152650"/>
            <a:ext cx="3839210" cy="4453255"/>
          </a:xfrm>
          <a:prstGeom prst="rect">
            <a:avLst/>
          </a:prstGeom>
          <a:noFill/>
          <a:ln w="9525">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2700000">
            <a:off x="6813040" y="6425443"/>
            <a:ext cx="4294114" cy="4294114"/>
          </a:xfrm>
          <a:custGeom>
            <a:avLst/>
            <a:gdLst/>
            <a:ahLst/>
            <a:cxnLst/>
            <a:rect l="l" t="t" r="r" b="b"/>
            <a:pathLst>
              <a:path w="4294114" h="4294114">
                <a:moveTo>
                  <a:pt x="0" y="0"/>
                </a:moveTo>
                <a:lnTo>
                  <a:pt x="4294114" y="0"/>
                </a:lnTo>
                <a:lnTo>
                  <a:pt x="4294114" y="4294114"/>
                </a:lnTo>
                <a:lnTo>
                  <a:pt x="0" y="4294114"/>
                </a:lnTo>
                <a:lnTo>
                  <a:pt x="0" y="0"/>
                </a:lnTo>
                <a:close/>
              </a:path>
            </a:pathLst>
          </a:custGeom>
          <a:blipFill>
            <a:blip r:embed="rId2"/>
            <a:stretch>
              <a:fillRect/>
            </a:stretch>
          </a:blipFill>
        </p:spPr>
      </p:sp>
      <p:sp>
        <p:nvSpPr>
          <p:cNvPr id="3" name="Freeform 3"/>
          <p:cNvSpPr/>
          <p:nvPr/>
        </p:nvSpPr>
        <p:spPr>
          <a:xfrm rot="-2700000">
            <a:off x="9919610" y="7348455"/>
            <a:ext cx="2448090" cy="2448090"/>
          </a:xfrm>
          <a:custGeom>
            <a:avLst/>
            <a:gdLst/>
            <a:ahLst/>
            <a:cxnLst/>
            <a:rect l="l" t="t" r="r" b="b"/>
            <a:pathLst>
              <a:path w="2448090" h="2448090">
                <a:moveTo>
                  <a:pt x="0" y="0"/>
                </a:moveTo>
                <a:lnTo>
                  <a:pt x="2448090" y="0"/>
                </a:lnTo>
                <a:lnTo>
                  <a:pt x="2448090" y="2448090"/>
                </a:lnTo>
                <a:lnTo>
                  <a:pt x="0" y="2448090"/>
                </a:lnTo>
                <a:lnTo>
                  <a:pt x="0" y="0"/>
                </a:lnTo>
                <a:close/>
              </a:path>
            </a:pathLst>
          </a:custGeom>
          <a:blipFill>
            <a:blip r:embed="rId3"/>
            <a:stretch>
              <a:fillRect/>
            </a:stretch>
          </a:blipFill>
        </p:spPr>
      </p:sp>
      <p:sp>
        <p:nvSpPr>
          <p:cNvPr id="4" name="Freeform 4"/>
          <p:cNvSpPr/>
          <p:nvPr/>
        </p:nvSpPr>
        <p:spPr>
          <a:xfrm rot="-2700000">
            <a:off x="8555774" y="-2587881"/>
            <a:ext cx="5175762" cy="5175762"/>
          </a:xfrm>
          <a:custGeom>
            <a:avLst/>
            <a:gdLst/>
            <a:ahLst/>
            <a:cxnLst/>
            <a:rect l="l" t="t" r="r" b="b"/>
            <a:pathLst>
              <a:path w="5175762" h="5175762">
                <a:moveTo>
                  <a:pt x="0" y="0"/>
                </a:moveTo>
                <a:lnTo>
                  <a:pt x="5175762" y="0"/>
                </a:lnTo>
                <a:lnTo>
                  <a:pt x="5175762" y="5175762"/>
                </a:lnTo>
                <a:lnTo>
                  <a:pt x="0" y="5175762"/>
                </a:lnTo>
                <a:lnTo>
                  <a:pt x="0" y="0"/>
                </a:lnTo>
                <a:close/>
              </a:path>
            </a:pathLst>
          </a:custGeom>
          <a:blipFill>
            <a:blip r:embed="rId2"/>
            <a:stretch>
              <a:fillRect/>
            </a:stretch>
          </a:blipFill>
        </p:spPr>
      </p:sp>
      <p:grpSp>
        <p:nvGrpSpPr>
          <p:cNvPr id="5" name="Group 5"/>
          <p:cNvGrpSpPr/>
          <p:nvPr/>
        </p:nvGrpSpPr>
        <p:grpSpPr>
          <a:xfrm>
            <a:off x="8771127" y="1913723"/>
            <a:ext cx="4745055" cy="4745055"/>
            <a:chOff x="0" y="0"/>
            <a:chExt cx="6530848" cy="6530848"/>
          </a:xfrm>
        </p:grpSpPr>
        <p:sp>
          <p:nvSpPr>
            <p:cNvPr id="6" name="Freeform 6"/>
            <p:cNvSpPr/>
            <p:nvPr/>
          </p:nvSpPr>
          <p:spPr>
            <a:xfrm>
              <a:off x="0" y="0"/>
              <a:ext cx="6530848" cy="6530848"/>
            </a:xfrm>
            <a:custGeom>
              <a:avLst/>
              <a:gdLst/>
              <a:ahLst/>
              <a:cxnLst/>
              <a:rect l="l" t="t" r="r" b="b"/>
              <a:pathLst>
                <a:path w="6530848" h="6530848">
                  <a:moveTo>
                    <a:pt x="3265424" y="0"/>
                  </a:moveTo>
                  <a:lnTo>
                    <a:pt x="0" y="3265424"/>
                  </a:lnTo>
                  <a:lnTo>
                    <a:pt x="3265424" y="6530848"/>
                  </a:lnTo>
                  <a:lnTo>
                    <a:pt x="6530848" y="3265424"/>
                  </a:lnTo>
                  <a:lnTo>
                    <a:pt x="3265424" y="0"/>
                  </a:lnTo>
                  <a:close/>
                </a:path>
              </a:pathLst>
            </a:custGeom>
            <a:blipFill>
              <a:blip r:embed="rId4"/>
              <a:stretch>
                <a:fillRect l="-32882" r="-17070"/>
              </a:stretch>
            </a:blipFill>
          </p:spPr>
        </p:sp>
      </p:grpSp>
      <p:sp>
        <p:nvSpPr>
          <p:cNvPr id="7" name="Freeform 7"/>
          <p:cNvSpPr/>
          <p:nvPr/>
        </p:nvSpPr>
        <p:spPr>
          <a:xfrm rot="-2700000">
            <a:off x="13277636" y="725292"/>
            <a:ext cx="4115228" cy="4115228"/>
          </a:xfrm>
          <a:custGeom>
            <a:avLst/>
            <a:gdLst/>
            <a:ahLst/>
            <a:cxnLst/>
            <a:rect l="l" t="t" r="r" b="b"/>
            <a:pathLst>
              <a:path w="4115228" h="4115228">
                <a:moveTo>
                  <a:pt x="0" y="0"/>
                </a:moveTo>
                <a:lnTo>
                  <a:pt x="4115228" y="0"/>
                </a:lnTo>
                <a:lnTo>
                  <a:pt x="4115228" y="4115228"/>
                </a:lnTo>
                <a:lnTo>
                  <a:pt x="0" y="4115228"/>
                </a:lnTo>
                <a:lnTo>
                  <a:pt x="0" y="0"/>
                </a:lnTo>
                <a:close/>
              </a:path>
            </a:pathLst>
          </a:custGeom>
          <a:blipFill>
            <a:blip r:embed="rId5"/>
            <a:stretch>
              <a:fillRect/>
            </a:stretch>
          </a:blipFill>
        </p:spPr>
      </p:sp>
      <p:sp>
        <p:nvSpPr>
          <p:cNvPr id="8" name="Freeform 8"/>
          <p:cNvSpPr/>
          <p:nvPr/>
        </p:nvSpPr>
        <p:spPr>
          <a:xfrm rot="-2700000">
            <a:off x="8942954" y="1498897"/>
            <a:ext cx="829652" cy="829652"/>
          </a:xfrm>
          <a:custGeom>
            <a:avLst/>
            <a:gdLst/>
            <a:ahLst/>
            <a:cxnLst/>
            <a:rect l="l" t="t" r="r" b="b"/>
            <a:pathLst>
              <a:path w="829652" h="829652">
                <a:moveTo>
                  <a:pt x="0" y="0"/>
                </a:moveTo>
                <a:lnTo>
                  <a:pt x="829652" y="0"/>
                </a:lnTo>
                <a:lnTo>
                  <a:pt x="829652" y="829651"/>
                </a:lnTo>
                <a:lnTo>
                  <a:pt x="0" y="829651"/>
                </a:lnTo>
                <a:lnTo>
                  <a:pt x="0" y="0"/>
                </a:lnTo>
                <a:close/>
              </a:path>
            </a:pathLst>
          </a:custGeom>
          <a:blipFill>
            <a:blip r:embed="rId3"/>
            <a:stretch>
              <a:fillRect/>
            </a:stretch>
          </a:blipFill>
        </p:spPr>
      </p:sp>
      <p:sp>
        <p:nvSpPr>
          <p:cNvPr id="9" name="Freeform 9"/>
          <p:cNvSpPr/>
          <p:nvPr/>
        </p:nvSpPr>
        <p:spPr>
          <a:xfrm rot="-2700000">
            <a:off x="13012337" y="6426613"/>
            <a:ext cx="829652" cy="829652"/>
          </a:xfrm>
          <a:custGeom>
            <a:avLst/>
            <a:gdLst/>
            <a:ahLst/>
            <a:cxnLst/>
            <a:rect l="l" t="t" r="r" b="b"/>
            <a:pathLst>
              <a:path w="829652" h="829652">
                <a:moveTo>
                  <a:pt x="0" y="0"/>
                </a:moveTo>
                <a:lnTo>
                  <a:pt x="829652" y="0"/>
                </a:lnTo>
                <a:lnTo>
                  <a:pt x="829652" y="829652"/>
                </a:lnTo>
                <a:lnTo>
                  <a:pt x="0" y="829652"/>
                </a:lnTo>
                <a:lnTo>
                  <a:pt x="0" y="0"/>
                </a:lnTo>
                <a:close/>
              </a:path>
            </a:pathLst>
          </a:custGeom>
          <a:blipFill>
            <a:blip r:embed="rId6"/>
            <a:stretch>
              <a:fillRect/>
            </a:stretch>
          </a:blipFill>
        </p:spPr>
      </p:sp>
      <p:sp>
        <p:nvSpPr>
          <p:cNvPr id="10" name="Freeform 10"/>
          <p:cNvSpPr/>
          <p:nvPr/>
        </p:nvSpPr>
        <p:spPr>
          <a:xfrm rot="-2700000">
            <a:off x="13105914" y="6520190"/>
            <a:ext cx="642499" cy="642499"/>
          </a:xfrm>
          <a:custGeom>
            <a:avLst/>
            <a:gdLst/>
            <a:ahLst/>
            <a:cxnLst/>
            <a:rect l="l" t="t" r="r" b="b"/>
            <a:pathLst>
              <a:path w="642499" h="642499">
                <a:moveTo>
                  <a:pt x="0" y="0"/>
                </a:moveTo>
                <a:lnTo>
                  <a:pt x="642499" y="0"/>
                </a:lnTo>
                <a:lnTo>
                  <a:pt x="642499" y="642499"/>
                </a:lnTo>
                <a:lnTo>
                  <a:pt x="0" y="642499"/>
                </a:lnTo>
                <a:lnTo>
                  <a:pt x="0" y="0"/>
                </a:lnTo>
                <a:close/>
              </a:path>
            </a:pathLst>
          </a:custGeom>
          <a:blipFill>
            <a:blip r:embed="rId7"/>
            <a:stretch>
              <a:fillRect/>
            </a:stretch>
          </a:blipFill>
        </p:spPr>
      </p:sp>
      <p:sp>
        <p:nvSpPr>
          <p:cNvPr id="11" name="TextBox 11"/>
          <p:cNvSpPr txBox="1"/>
          <p:nvPr/>
        </p:nvSpPr>
        <p:spPr>
          <a:xfrm>
            <a:off x="857250" y="3133725"/>
            <a:ext cx="6185707" cy="2295525"/>
          </a:xfrm>
          <a:prstGeom prst="rect">
            <a:avLst/>
          </a:prstGeom>
        </p:spPr>
        <p:txBody>
          <a:bodyPr lIns="0" tIns="0" rIns="0" bIns="0" rtlCol="0" anchor="t">
            <a:spAutoFit/>
          </a:bodyPr>
          <a:lstStyle/>
          <a:p>
            <a:pPr>
              <a:lnSpc>
                <a:spcPts val="9000"/>
              </a:lnSpc>
            </a:pPr>
            <a:r>
              <a:rPr lang="en-US" sz="7500">
                <a:solidFill>
                  <a:srgbClr val="DC2F02"/>
                </a:solidFill>
                <a:latin typeface="Open Sans Extra Bold" panose="020B0906030804020204"/>
              </a:rPr>
              <a:t>THANK</a:t>
            </a:r>
          </a:p>
          <a:p>
            <a:pPr>
              <a:lnSpc>
                <a:spcPts val="9000"/>
              </a:lnSpc>
            </a:pPr>
            <a:r>
              <a:rPr lang="en-US" sz="7500">
                <a:solidFill>
                  <a:srgbClr val="DC2F02"/>
                </a:solidFill>
                <a:latin typeface="Open Sans Extra Bold" panose="020B0906030804020204"/>
              </a:rPr>
              <a:t>YOU</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90384" y="-190384"/>
            <a:ext cx="15620767" cy="4769531"/>
            <a:chOff x="0" y="0"/>
            <a:chExt cx="20827689" cy="6359375"/>
          </a:xfrm>
        </p:grpSpPr>
        <p:pic>
          <p:nvPicPr>
            <p:cNvPr id="3" name="Picture 3"/>
            <p:cNvPicPr>
              <a:picLocks noChangeAspect="1"/>
            </p:cNvPicPr>
            <p:nvPr/>
          </p:nvPicPr>
          <p:blipFill>
            <a:blip r:embed="rId2"/>
            <a:srcRect t="28956" b="23397"/>
            <a:stretch>
              <a:fillRect/>
            </a:stretch>
          </p:blipFill>
          <p:spPr>
            <a:xfrm>
              <a:off x="0" y="0"/>
              <a:ext cx="20827689" cy="6359375"/>
            </a:xfrm>
            <a:prstGeom prst="rect">
              <a:avLst/>
            </a:prstGeom>
          </p:spPr>
        </p:pic>
      </p:grpSp>
      <p:sp>
        <p:nvSpPr>
          <p:cNvPr id="4" name="Freeform 4"/>
          <p:cNvSpPr/>
          <p:nvPr/>
        </p:nvSpPr>
        <p:spPr>
          <a:xfrm rot="-2700000">
            <a:off x="6881661" y="3840808"/>
            <a:ext cx="1476679" cy="1476679"/>
          </a:xfrm>
          <a:custGeom>
            <a:avLst/>
            <a:gdLst/>
            <a:ahLst/>
            <a:cxnLst/>
            <a:rect l="l" t="t" r="r" b="b"/>
            <a:pathLst>
              <a:path w="1476679" h="1476679">
                <a:moveTo>
                  <a:pt x="0" y="0"/>
                </a:moveTo>
                <a:lnTo>
                  <a:pt x="1476678" y="0"/>
                </a:lnTo>
                <a:lnTo>
                  <a:pt x="1476678" y="1476679"/>
                </a:lnTo>
                <a:lnTo>
                  <a:pt x="0" y="147667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rot="-2700000">
            <a:off x="7005927" y="3965074"/>
            <a:ext cx="1228147" cy="1228147"/>
          </a:xfrm>
          <a:custGeom>
            <a:avLst/>
            <a:gdLst/>
            <a:ahLst/>
            <a:cxnLst/>
            <a:rect l="l" t="t" r="r" b="b"/>
            <a:pathLst>
              <a:path w="1228147" h="1228147">
                <a:moveTo>
                  <a:pt x="0" y="0"/>
                </a:moveTo>
                <a:lnTo>
                  <a:pt x="1228146" y="0"/>
                </a:lnTo>
                <a:lnTo>
                  <a:pt x="1228146" y="1228147"/>
                </a:lnTo>
                <a:lnTo>
                  <a:pt x="0" y="122814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Freeform 6"/>
          <p:cNvSpPr/>
          <p:nvPr/>
        </p:nvSpPr>
        <p:spPr>
          <a:xfrm>
            <a:off x="7229756" y="4302562"/>
            <a:ext cx="780489" cy="553171"/>
          </a:xfrm>
          <a:custGeom>
            <a:avLst/>
            <a:gdLst/>
            <a:ahLst/>
            <a:cxnLst/>
            <a:rect l="l" t="t" r="r" b="b"/>
            <a:pathLst>
              <a:path w="780489" h="553171">
                <a:moveTo>
                  <a:pt x="0" y="0"/>
                </a:moveTo>
                <a:lnTo>
                  <a:pt x="780488" y="0"/>
                </a:lnTo>
                <a:lnTo>
                  <a:pt x="780488" y="553171"/>
                </a:lnTo>
                <a:lnTo>
                  <a:pt x="0" y="55317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7" name="TextBox 7"/>
          <p:cNvSpPr txBox="1"/>
          <p:nvPr/>
        </p:nvSpPr>
        <p:spPr>
          <a:xfrm>
            <a:off x="4536171" y="5962979"/>
            <a:ext cx="6167659" cy="538480"/>
          </a:xfrm>
          <a:prstGeom prst="rect">
            <a:avLst/>
          </a:prstGeom>
        </p:spPr>
        <p:txBody>
          <a:bodyPr lIns="0" tIns="0" rIns="0" bIns="0" rtlCol="0" anchor="t">
            <a:spAutoFit/>
          </a:bodyPr>
          <a:lstStyle/>
          <a:p>
            <a:pPr algn="ctr">
              <a:lnSpc>
                <a:spcPts val="4200"/>
              </a:lnSpc>
            </a:pPr>
            <a:r>
              <a:rPr lang="en-US" sz="3500">
                <a:solidFill>
                  <a:srgbClr val="DC2F02"/>
                </a:solidFill>
                <a:latin typeface="Open Sans Bold"/>
              </a:rPr>
              <a:t>CƠ SỞ LÝ THUYẾT</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371600" y="560070"/>
            <a:ext cx="12019915" cy="2100580"/>
            <a:chOff x="0" y="0"/>
            <a:chExt cx="3798919" cy="951614"/>
          </a:xfrm>
        </p:grpSpPr>
        <p:sp>
          <p:nvSpPr>
            <p:cNvPr id="3" name="Freeform 3"/>
            <p:cNvSpPr/>
            <p:nvPr/>
          </p:nvSpPr>
          <p:spPr>
            <a:xfrm>
              <a:off x="0" y="0"/>
              <a:ext cx="3798919" cy="951614"/>
            </a:xfrm>
            <a:custGeom>
              <a:avLst/>
              <a:gdLst/>
              <a:ahLst/>
              <a:cxnLst/>
              <a:rect l="l" t="t" r="r" b="b"/>
              <a:pathLst>
                <a:path w="3798919" h="951614">
                  <a:moveTo>
                    <a:pt x="0" y="0"/>
                  </a:moveTo>
                  <a:lnTo>
                    <a:pt x="3798919" y="0"/>
                  </a:lnTo>
                  <a:lnTo>
                    <a:pt x="3798919" y="951614"/>
                  </a:lnTo>
                  <a:lnTo>
                    <a:pt x="0" y="951614"/>
                  </a:lnTo>
                  <a:close/>
                </a:path>
              </a:pathLst>
            </a:custGeom>
            <a:solidFill>
              <a:srgbClr val="DC2F02">
                <a:alpha val="9804"/>
              </a:srgbClr>
            </a:solidFill>
          </p:spPr>
        </p:sp>
        <p:sp>
          <p:nvSpPr>
            <p:cNvPr id="4" name="TextBox 4"/>
            <p:cNvSpPr txBox="1"/>
            <p:nvPr/>
          </p:nvSpPr>
          <p:spPr>
            <a:xfrm>
              <a:off x="0" y="-38100"/>
              <a:ext cx="3798919" cy="989714"/>
            </a:xfrm>
            <a:prstGeom prst="rect">
              <a:avLst/>
            </a:prstGeom>
          </p:spPr>
          <p:txBody>
            <a:bodyPr lIns="42333" tIns="42333" rIns="42333" bIns="42333" rtlCol="0" anchor="ctr"/>
            <a:lstStyle/>
            <a:p>
              <a:pPr algn="ctr">
                <a:lnSpc>
                  <a:spcPts val="2215"/>
                </a:lnSpc>
                <a:spcBef>
                  <a:spcPct val="0"/>
                </a:spcBef>
              </a:pPr>
              <a:endParaRPr/>
            </a:p>
          </p:txBody>
        </p:sp>
      </p:grpSp>
      <p:sp>
        <p:nvSpPr>
          <p:cNvPr id="6" name="Freeform 6"/>
          <p:cNvSpPr/>
          <p:nvPr/>
        </p:nvSpPr>
        <p:spPr>
          <a:xfrm rot="-2700000">
            <a:off x="629739" y="837384"/>
            <a:ext cx="1569878" cy="1569878"/>
          </a:xfrm>
          <a:custGeom>
            <a:avLst/>
            <a:gdLst/>
            <a:ahLst/>
            <a:cxnLst/>
            <a:rect l="l" t="t" r="r" b="b"/>
            <a:pathLst>
              <a:path w="1569878" h="1569878">
                <a:moveTo>
                  <a:pt x="0" y="0"/>
                </a:moveTo>
                <a:lnTo>
                  <a:pt x="1569879" y="0"/>
                </a:lnTo>
                <a:lnTo>
                  <a:pt x="1569879" y="1569879"/>
                </a:lnTo>
                <a:lnTo>
                  <a:pt x="0" y="156987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7" name="Group 7"/>
          <p:cNvGrpSpPr/>
          <p:nvPr/>
        </p:nvGrpSpPr>
        <p:grpSpPr>
          <a:xfrm>
            <a:off x="1447800" y="3208655"/>
            <a:ext cx="12019915" cy="2218690"/>
            <a:chOff x="0" y="0"/>
            <a:chExt cx="3798919" cy="951614"/>
          </a:xfrm>
        </p:grpSpPr>
        <p:sp>
          <p:nvSpPr>
            <p:cNvPr id="8" name="Freeform 8"/>
            <p:cNvSpPr/>
            <p:nvPr/>
          </p:nvSpPr>
          <p:spPr>
            <a:xfrm>
              <a:off x="0" y="0"/>
              <a:ext cx="3798919" cy="951614"/>
            </a:xfrm>
            <a:custGeom>
              <a:avLst/>
              <a:gdLst/>
              <a:ahLst/>
              <a:cxnLst/>
              <a:rect l="l" t="t" r="r" b="b"/>
              <a:pathLst>
                <a:path w="3798919" h="951614">
                  <a:moveTo>
                    <a:pt x="0" y="0"/>
                  </a:moveTo>
                  <a:lnTo>
                    <a:pt x="3798919" y="0"/>
                  </a:lnTo>
                  <a:lnTo>
                    <a:pt x="3798919" y="951614"/>
                  </a:lnTo>
                  <a:lnTo>
                    <a:pt x="0" y="951614"/>
                  </a:lnTo>
                  <a:close/>
                </a:path>
              </a:pathLst>
            </a:custGeom>
            <a:solidFill>
              <a:srgbClr val="DC2F02">
                <a:alpha val="9804"/>
              </a:srgbClr>
            </a:solidFill>
          </p:spPr>
        </p:sp>
        <p:sp>
          <p:nvSpPr>
            <p:cNvPr id="9" name="TextBox 9"/>
            <p:cNvSpPr txBox="1"/>
            <p:nvPr/>
          </p:nvSpPr>
          <p:spPr>
            <a:xfrm>
              <a:off x="0" y="-38100"/>
              <a:ext cx="3798919" cy="989714"/>
            </a:xfrm>
            <a:prstGeom prst="rect">
              <a:avLst/>
            </a:prstGeom>
          </p:spPr>
          <p:txBody>
            <a:bodyPr lIns="42333" tIns="42333" rIns="42333" bIns="42333" rtlCol="0" anchor="ctr"/>
            <a:lstStyle/>
            <a:p>
              <a:pPr algn="ctr">
                <a:lnSpc>
                  <a:spcPts val="2215"/>
                </a:lnSpc>
                <a:spcBef>
                  <a:spcPct val="0"/>
                </a:spcBef>
              </a:pPr>
              <a:endParaRPr/>
            </a:p>
          </p:txBody>
        </p:sp>
      </p:grpSp>
      <p:sp>
        <p:nvSpPr>
          <p:cNvPr id="11" name="Freeform 11"/>
          <p:cNvSpPr/>
          <p:nvPr/>
        </p:nvSpPr>
        <p:spPr>
          <a:xfrm rot="-2700000">
            <a:off x="629739" y="3530622"/>
            <a:ext cx="1569878" cy="1569878"/>
          </a:xfrm>
          <a:custGeom>
            <a:avLst/>
            <a:gdLst/>
            <a:ahLst/>
            <a:cxnLst/>
            <a:rect l="l" t="t" r="r" b="b"/>
            <a:pathLst>
              <a:path w="1569878" h="1569878">
                <a:moveTo>
                  <a:pt x="0" y="0"/>
                </a:moveTo>
                <a:lnTo>
                  <a:pt x="1569879" y="0"/>
                </a:lnTo>
                <a:lnTo>
                  <a:pt x="1569879" y="1569879"/>
                </a:lnTo>
                <a:lnTo>
                  <a:pt x="0" y="156987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2" name="Freeform 12"/>
          <p:cNvSpPr/>
          <p:nvPr/>
        </p:nvSpPr>
        <p:spPr>
          <a:xfrm>
            <a:off x="1066692" y="1161369"/>
            <a:ext cx="549923" cy="902859"/>
          </a:xfrm>
          <a:custGeom>
            <a:avLst/>
            <a:gdLst/>
            <a:ahLst/>
            <a:cxnLst/>
            <a:rect l="l" t="t" r="r" b="b"/>
            <a:pathLst>
              <a:path w="549923" h="902859">
                <a:moveTo>
                  <a:pt x="0" y="0"/>
                </a:moveTo>
                <a:lnTo>
                  <a:pt x="549923" y="0"/>
                </a:lnTo>
                <a:lnTo>
                  <a:pt x="549923" y="902859"/>
                </a:lnTo>
                <a:lnTo>
                  <a:pt x="0" y="90285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3" name="Freeform 13"/>
          <p:cNvSpPr/>
          <p:nvPr/>
        </p:nvSpPr>
        <p:spPr>
          <a:xfrm>
            <a:off x="990612" y="3972717"/>
            <a:ext cx="812573" cy="902859"/>
          </a:xfrm>
          <a:custGeom>
            <a:avLst/>
            <a:gdLst/>
            <a:ahLst/>
            <a:cxnLst/>
            <a:rect l="l" t="t" r="r" b="b"/>
            <a:pathLst>
              <a:path w="812573" h="902859">
                <a:moveTo>
                  <a:pt x="0" y="0"/>
                </a:moveTo>
                <a:lnTo>
                  <a:pt x="812573" y="0"/>
                </a:lnTo>
                <a:lnTo>
                  <a:pt x="812573" y="902859"/>
                </a:lnTo>
                <a:lnTo>
                  <a:pt x="0" y="90285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4" name="TextBox 14"/>
          <p:cNvSpPr txBox="1"/>
          <p:nvPr/>
        </p:nvSpPr>
        <p:spPr>
          <a:xfrm>
            <a:off x="3429000" y="1238250"/>
            <a:ext cx="6433820" cy="742315"/>
          </a:xfrm>
          <a:prstGeom prst="rect">
            <a:avLst/>
          </a:prstGeom>
        </p:spPr>
        <p:txBody>
          <a:bodyPr lIns="0" tIns="0" rIns="0" bIns="0" rtlCol="0" anchor="t">
            <a:noAutofit/>
          </a:bodyPr>
          <a:lstStyle/>
          <a:p>
            <a:pPr>
              <a:lnSpc>
                <a:spcPts val="4200"/>
              </a:lnSpc>
            </a:pPr>
            <a:r>
              <a:rPr lang="en-US" sz="3500">
                <a:solidFill>
                  <a:srgbClr val="DC2F02"/>
                </a:solidFill>
                <a:latin typeface="Open Sans Bold"/>
              </a:rPr>
              <a:t>Giới thiệu về SIM800A GSM</a:t>
            </a:r>
          </a:p>
        </p:txBody>
      </p:sp>
      <p:sp>
        <p:nvSpPr>
          <p:cNvPr id="16" name="TextBox 16"/>
          <p:cNvSpPr txBox="1"/>
          <p:nvPr/>
        </p:nvSpPr>
        <p:spPr>
          <a:xfrm>
            <a:off x="3429000" y="3981450"/>
            <a:ext cx="9054465" cy="1066800"/>
          </a:xfrm>
          <a:prstGeom prst="rect">
            <a:avLst/>
          </a:prstGeom>
        </p:spPr>
        <p:txBody>
          <a:bodyPr wrap="square" lIns="0" tIns="0" rIns="0" bIns="0" rtlCol="0" anchor="t">
            <a:noAutofit/>
          </a:bodyPr>
          <a:lstStyle/>
          <a:p>
            <a:pPr>
              <a:lnSpc>
                <a:spcPts val="4200"/>
              </a:lnSpc>
            </a:pPr>
            <a:r>
              <a:rPr lang="en-US" sz="3500">
                <a:solidFill>
                  <a:srgbClr val="DC2F02"/>
                </a:solidFill>
                <a:latin typeface="Open Sans Bold"/>
              </a:rPr>
              <a:t>Giới thiệu mô-đun GPS NEO-6M</a:t>
            </a:r>
          </a:p>
        </p:txBody>
      </p:sp>
      <p:grpSp>
        <p:nvGrpSpPr>
          <p:cNvPr id="18" name="Group 7"/>
          <p:cNvGrpSpPr/>
          <p:nvPr/>
        </p:nvGrpSpPr>
        <p:grpSpPr>
          <a:xfrm>
            <a:off x="1600200" y="5900420"/>
            <a:ext cx="12019915" cy="2139315"/>
            <a:chOff x="0" y="0"/>
            <a:chExt cx="3798919" cy="951614"/>
          </a:xfrm>
        </p:grpSpPr>
        <p:sp>
          <p:nvSpPr>
            <p:cNvPr id="19" name="Freeform 8"/>
            <p:cNvSpPr/>
            <p:nvPr/>
          </p:nvSpPr>
          <p:spPr>
            <a:xfrm>
              <a:off x="0" y="0"/>
              <a:ext cx="3798919" cy="951614"/>
            </a:xfrm>
            <a:custGeom>
              <a:avLst/>
              <a:gdLst/>
              <a:ahLst/>
              <a:cxnLst/>
              <a:rect l="l" t="t" r="r" b="b"/>
              <a:pathLst>
                <a:path w="3798919" h="951614">
                  <a:moveTo>
                    <a:pt x="0" y="0"/>
                  </a:moveTo>
                  <a:lnTo>
                    <a:pt x="3798919" y="0"/>
                  </a:lnTo>
                  <a:lnTo>
                    <a:pt x="3798919" y="951614"/>
                  </a:lnTo>
                  <a:lnTo>
                    <a:pt x="0" y="951614"/>
                  </a:lnTo>
                  <a:close/>
                </a:path>
              </a:pathLst>
            </a:custGeom>
            <a:solidFill>
              <a:srgbClr val="DC2F02">
                <a:alpha val="9804"/>
              </a:srgbClr>
            </a:solidFill>
          </p:spPr>
        </p:sp>
        <p:sp>
          <p:nvSpPr>
            <p:cNvPr id="20" name="TextBox 9"/>
            <p:cNvSpPr txBox="1"/>
            <p:nvPr/>
          </p:nvSpPr>
          <p:spPr>
            <a:xfrm>
              <a:off x="0" y="-38100"/>
              <a:ext cx="3798919" cy="989714"/>
            </a:xfrm>
            <a:prstGeom prst="rect">
              <a:avLst/>
            </a:prstGeom>
          </p:spPr>
          <p:txBody>
            <a:bodyPr lIns="42333" tIns="42333" rIns="42333" bIns="42333" rtlCol="0" anchor="ctr"/>
            <a:lstStyle/>
            <a:p>
              <a:pPr algn="ctr">
                <a:lnSpc>
                  <a:spcPts val="2215"/>
                </a:lnSpc>
                <a:spcBef>
                  <a:spcPct val="0"/>
                </a:spcBef>
              </a:pPr>
              <a:endParaRPr/>
            </a:p>
          </p:txBody>
        </p:sp>
      </p:grpSp>
      <p:sp>
        <p:nvSpPr>
          <p:cNvPr id="21" name="Freeform 11"/>
          <p:cNvSpPr/>
          <p:nvPr/>
        </p:nvSpPr>
        <p:spPr>
          <a:xfrm rot="-2700000">
            <a:off x="815794" y="6219847"/>
            <a:ext cx="1569878" cy="1569878"/>
          </a:xfrm>
          <a:custGeom>
            <a:avLst/>
            <a:gdLst/>
            <a:ahLst/>
            <a:cxnLst/>
            <a:rect l="l" t="t" r="r" b="b"/>
            <a:pathLst>
              <a:path w="1569878" h="1569878">
                <a:moveTo>
                  <a:pt x="0" y="0"/>
                </a:moveTo>
                <a:lnTo>
                  <a:pt x="1569879" y="0"/>
                </a:lnTo>
                <a:lnTo>
                  <a:pt x="1569879" y="1569879"/>
                </a:lnTo>
                <a:lnTo>
                  <a:pt x="0" y="156987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2" name="Freeform 13"/>
          <p:cNvSpPr/>
          <p:nvPr/>
        </p:nvSpPr>
        <p:spPr>
          <a:xfrm>
            <a:off x="1194447" y="6553357"/>
            <a:ext cx="812573" cy="902859"/>
          </a:xfrm>
          <a:custGeom>
            <a:avLst/>
            <a:gdLst/>
            <a:ahLst/>
            <a:cxnLst/>
            <a:rect l="l" t="t" r="r" b="b"/>
            <a:pathLst>
              <a:path w="812573" h="902859">
                <a:moveTo>
                  <a:pt x="0" y="0"/>
                </a:moveTo>
                <a:lnTo>
                  <a:pt x="812573" y="0"/>
                </a:lnTo>
                <a:lnTo>
                  <a:pt x="812573" y="902859"/>
                </a:lnTo>
                <a:lnTo>
                  <a:pt x="0" y="90285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3" name="TextBox 16"/>
          <p:cNvSpPr txBox="1"/>
          <p:nvPr/>
        </p:nvSpPr>
        <p:spPr>
          <a:xfrm>
            <a:off x="3505088" y="6701343"/>
            <a:ext cx="6167659" cy="538480"/>
          </a:xfrm>
          <a:prstGeom prst="rect">
            <a:avLst/>
          </a:prstGeom>
        </p:spPr>
        <p:txBody>
          <a:bodyPr lIns="0" tIns="0" rIns="0" bIns="0" rtlCol="0" anchor="t">
            <a:spAutoFit/>
          </a:bodyPr>
          <a:lstStyle/>
          <a:p>
            <a:pPr>
              <a:lnSpc>
                <a:spcPts val="4200"/>
              </a:lnSpc>
            </a:pPr>
            <a:r>
              <a:rPr lang="en-US" sz="3500">
                <a:solidFill>
                  <a:srgbClr val="DC2F02"/>
                </a:solidFill>
                <a:latin typeface="Open Sans Bold"/>
              </a:rPr>
              <a:t>Modul ESP32</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 descr="IMG_256"/>
          <p:cNvPicPr>
            <a:picLocks noChangeAspect="1"/>
          </p:cNvPicPr>
          <p:nvPr/>
        </p:nvPicPr>
        <p:blipFill>
          <a:blip r:embed="rId2"/>
          <a:stretch>
            <a:fillRect/>
          </a:stretch>
        </p:blipFill>
        <p:spPr>
          <a:xfrm>
            <a:off x="-152400" y="19050"/>
            <a:ext cx="7793990" cy="8568690"/>
          </a:xfrm>
          <a:prstGeom prst="rect">
            <a:avLst/>
          </a:prstGeom>
          <a:noFill/>
          <a:ln w="9525">
            <a:noFill/>
          </a:ln>
        </p:spPr>
      </p:pic>
      <p:sp>
        <p:nvSpPr>
          <p:cNvPr id="4" name="Freeform 4"/>
          <p:cNvSpPr/>
          <p:nvPr/>
        </p:nvSpPr>
        <p:spPr>
          <a:xfrm rot="-2700000">
            <a:off x="6955537" y="6060693"/>
            <a:ext cx="1476679" cy="1476679"/>
          </a:xfrm>
          <a:custGeom>
            <a:avLst/>
            <a:gdLst/>
            <a:ahLst/>
            <a:cxnLst/>
            <a:rect l="l" t="t" r="r" b="b"/>
            <a:pathLst>
              <a:path w="1476679" h="1476679">
                <a:moveTo>
                  <a:pt x="0" y="0"/>
                </a:moveTo>
                <a:lnTo>
                  <a:pt x="1476679" y="0"/>
                </a:lnTo>
                <a:lnTo>
                  <a:pt x="1476679" y="1476678"/>
                </a:lnTo>
                <a:lnTo>
                  <a:pt x="0" y="147667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rot="-2700000">
            <a:off x="6955537" y="3547911"/>
            <a:ext cx="1476679" cy="1476679"/>
          </a:xfrm>
          <a:custGeom>
            <a:avLst/>
            <a:gdLst/>
            <a:ahLst/>
            <a:cxnLst/>
            <a:rect l="l" t="t" r="r" b="b"/>
            <a:pathLst>
              <a:path w="1476679" h="1476679">
                <a:moveTo>
                  <a:pt x="0" y="0"/>
                </a:moveTo>
                <a:lnTo>
                  <a:pt x="1476679" y="0"/>
                </a:lnTo>
                <a:lnTo>
                  <a:pt x="1476679" y="1476678"/>
                </a:lnTo>
                <a:lnTo>
                  <a:pt x="0" y="147667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Freeform 6"/>
          <p:cNvSpPr/>
          <p:nvPr/>
        </p:nvSpPr>
        <p:spPr>
          <a:xfrm rot="-2700000">
            <a:off x="6955537" y="1035129"/>
            <a:ext cx="1476679" cy="1476679"/>
          </a:xfrm>
          <a:custGeom>
            <a:avLst/>
            <a:gdLst/>
            <a:ahLst/>
            <a:cxnLst/>
            <a:rect l="l" t="t" r="r" b="b"/>
            <a:pathLst>
              <a:path w="1476679" h="1476679">
                <a:moveTo>
                  <a:pt x="0" y="0"/>
                </a:moveTo>
                <a:lnTo>
                  <a:pt x="1476679" y="0"/>
                </a:lnTo>
                <a:lnTo>
                  <a:pt x="1476679" y="1476678"/>
                </a:lnTo>
                <a:lnTo>
                  <a:pt x="0" y="147667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p:cNvSpPr/>
          <p:nvPr/>
        </p:nvSpPr>
        <p:spPr>
          <a:xfrm rot="-2700000">
            <a:off x="7046012" y="1125604"/>
            <a:ext cx="1295728" cy="1295728"/>
          </a:xfrm>
          <a:custGeom>
            <a:avLst/>
            <a:gdLst/>
            <a:ahLst/>
            <a:cxnLst/>
            <a:rect l="l" t="t" r="r" b="b"/>
            <a:pathLst>
              <a:path w="1295728" h="1295728">
                <a:moveTo>
                  <a:pt x="0" y="0"/>
                </a:moveTo>
                <a:lnTo>
                  <a:pt x="1295728" y="0"/>
                </a:lnTo>
                <a:lnTo>
                  <a:pt x="1295728" y="1295728"/>
                </a:lnTo>
                <a:lnTo>
                  <a:pt x="0" y="129572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8" name="Freeform 8"/>
          <p:cNvSpPr/>
          <p:nvPr/>
        </p:nvSpPr>
        <p:spPr>
          <a:xfrm rot="-2700000">
            <a:off x="7046012" y="3638386"/>
            <a:ext cx="1295728" cy="1295728"/>
          </a:xfrm>
          <a:custGeom>
            <a:avLst/>
            <a:gdLst/>
            <a:ahLst/>
            <a:cxnLst/>
            <a:rect l="l" t="t" r="r" b="b"/>
            <a:pathLst>
              <a:path w="1295728" h="1295728">
                <a:moveTo>
                  <a:pt x="0" y="0"/>
                </a:moveTo>
                <a:lnTo>
                  <a:pt x="1295728" y="0"/>
                </a:lnTo>
                <a:lnTo>
                  <a:pt x="1295728" y="1295728"/>
                </a:lnTo>
                <a:lnTo>
                  <a:pt x="0" y="129572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9" name="Freeform 9"/>
          <p:cNvSpPr/>
          <p:nvPr/>
        </p:nvSpPr>
        <p:spPr>
          <a:xfrm rot="-2700000">
            <a:off x="7046012" y="6151168"/>
            <a:ext cx="1295728" cy="1295728"/>
          </a:xfrm>
          <a:custGeom>
            <a:avLst/>
            <a:gdLst/>
            <a:ahLst/>
            <a:cxnLst/>
            <a:rect l="l" t="t" r="r" b="b"/>
            <a:pathLst>
              <a:path w="1295728" h="1295728">
                <a:moveTo>
                  <a:pt x="0" y="0"/>
                </a:moveTo>
                <a:lnTo>
                  <a:pt x="1295728" y="0"/>
                </a:lnTo>
                <a:lnTo>
                  <a:pt x="1295728" y="1295728"/>
                </a:lnTo>
                <a:lnTo>
                  <a:pt x="0" y="129572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0" name="Freeform 10"/>
          <p:cNvSpPr/>
          <p:nvPr/>
        </p:nvSpPr>
        <p:spPr>
          <a:xfrm>
            <a:off x="7345189" y="1491348"/>
            <a:ext cx="697375" cy="564240"/>
          </a:xfrm>
          <a:custGeom>
            <a:avLst/>
            <a:gdLst/>
            <a:ahLst/>
            <a:cxnLst/>
            <a:rect l="l" t="t" r="r" b="b"/>
            <a:pathLst>
              <a:path w="697375" h="564240">
                <a:moveTo>
                  <a:pt x="0" y="0"/>
                </a:moveTo>
                <a:lnTo>
                  <a:pt x="697375" y="0"/>
                </a:lnTo>
                <a:lnTo>
                  <a:pt x="697375" y="564240"/>
                </a:lnTo>
                <a:lnTo>
                  <a:pt x="0" y="56424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1" name="Freeform 11"/>
          <p:cNvSpPr/>
          <p:nvPr/>
        </p:nvSpPr>
        <p:spPr>
          <a:xfrm>
            <a:off x="7345189" y="6450345"/>
            <a:ext cx="697375" cy="697375"/>
          </a:xfrm>
          <a:custGeom>
            <a:avLst/>
            <a:gdLst/>
            <a:ahLst/>
            <a:cxnLst/>
            <a:rect l="l" t="t" r="r" b="b"/>
            <a:pathLst>
              <a:path w="697375" h="697375">
                <a:moveTo>
                  <a:pt x="0" y="0"/>
                </a:moveTo>
                <a:lnTo>
                  <a:pt x="697375" y="0"/>
                </a:lnTo>
                <a:lnTo>
                  <a:pt x="697375" y="697374"/>
                </a:lnTo>
                <a:lnTo>
                  <a:pt x="0" y="697374"/>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2" name="Freeform 12"/>
          <p:cNvSpPr/>
          <p:nvPr/>
        </p:nvSpPr>
        <p:spPr>
          <a:xfrm>
            <a:off x="7376888" y="3937563"/>
            <a:ext cx="633977" cy="697375"/>
          </a:xfrm>
          <a:custGeom>
            <a:avLst/>
            <a:gdLst/>
            <a:ahLst/>
            <a:cxnLst/>
            <a:rect l="l" t="t" r="r" b="b"/>
            <a:pathLst>
              <a:path w="633977" h="697375">
                <a:moveTo>
                  <a:pt x="0" y="0"/>
                </a:moveTo>
                <a:lnTo>
                  <a:pt x="633977" y="0"/>
                </a:lnTo>
                <a:lnTo>
                  <a:pt x="633977" y="697374"/>
                </a:lnTo>
                <a:lnTo>
                  <a:pt x="0" y="697374"/>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3" name="TextBox 13"/>
          <p:cNvSpPr txBox="1"/>
          <p:nvPr/>
        </p:nvSpPr>
        <p:spPr>
          <a:xfrm>
            <a:off x="9092320" y="857250"/>
            <a:ext cx="5290430" cy="538480"/>
          </a:xfrm>
          <a:prstGeom prst="rect">
            <a:avLst/>
          </a:prstGeom>
        </p:spPr>
        <p:txBody>
          <a:bodyPr lIns="0" tIns="0" rIns="0" bIns="0" rtlCol="0" anchor="t">
            <a:spAutoFit/>
          </a:bodyPr>
          <a:lstStyle/>
          <a:p>
            <a:pPr>
              <a:lnSpc>
                <a:spcPts val="4200"/>
              </a:lnSpc>
            </a:pPr>
            <a:r>
              <a:rPr lang="en-US" sz="3500" dirty="0">
                <a:solidFill>
                  <a:srgbClr val="DC2F02"/>
                </a:solidFill>
                <a:latin typeface="Open Sans Bold"/>
              </a:rPr>
              <a:t>Module SIM800A GSM</a:t>
            </a:r>
          </a:p>
        </p:txBody>
      </p:sp>
      <p:sp>
        <p:nvSpPr>
          <p:cNvPr id="14" name="TextBox 14"/>
          <p:cNvSpPr txBox="1"/>
          <p:nvPr/>
        </p:nvSpPr>
        <p:spPr>
          <a:xfrm>
            <a:off x="9092320" y="1498743"/>
            <a:ext cx="5290430" cy="1538605"/>
          </a:xfrm>
          <a:prstGeom prst="rect">
            <a:avLst/>
          </a:prstGeom>
        </p:spPr>
        <p:txBody>
          <a:bodyPr lIns="0" tIns="0" rIns="0" bIns="0" rtlCol="0" anchor="t">
            <a:spAutoFit/>
          </a:bodyPr>
          <a:lstStyle/>
          <a:p>
            <a:pPr>
              <a:lnSpc>
                <a:spcPts val="3000"/>
              </a:lnSpc>
            </a:pPr>
            <a:r>
              <a:rPr lang="en-US" sz="2000">
                <a:solidFill>
                  <a:srgbClr val="000000"/>
                </a:solidFill>
                <a:latin typeface="Times New Roman" panose="02020603050405020304" charset="0"/>
                <a:cs typeface="Times New Roman" panose="02020603050405020304" charset="0"/>
              </a:rPr>
              <a:t>Tích hợp nguồn xung và ic đệm được thiết kế nhỏ gọn nhưng vẫn giữ được các yếu tố cần thiết của thiết kế như: mạch chuyển mức tín hiệu logic sử dụng Mosfet, IC giao tiếp RS232 MAX232, </a:t>
            </a:r>
          </a:p>
        </p:txBody>
      </p:sp>
      <p:sp>
        <p:nvSpPr>
          <p:cNvPr id="15" name="TextBox 15"/>
          <p:cNvSpPr txBox="1"/>
          <p:nvPr/>
        </p:nvSpPr>
        <p:spPr>
          <a:xfrm>
            <a:off x="8991355" y="3370032"/>
            <a:ext cx="5290430" cy="538480"/>
          </a:xfrm>
          <a:prstGeom prst="rect">
            <a:avLst/>
          </a:prstGeom>
        </p:spPr>
        <p:txBody>
          <a:bodyPr lIns="0" tIns="0" rIns="0" bIns="0" rtlCol="0" anchor="t">
            <a:spAutoFit/>
          </a:bodyPr>
          <a:lstStyle/>
          <a:p>
            <a:pPr>
              <a:lnSpc>
                <a:spcPts val="4200"/>
              </a:lnSpc>
            </a:pPr>
            <a:r>
              <a:rPr lang="en-US" sz="3500">
                <a:solidFill>
                  <a:srgbClr val="DC2F02"/>
                </a:solidFill>
                <a:latin typeface="Open Sans Bold"/>
              </a:rPr>
              <a:t> Nguyên lý hoạt động</a:t>
            </a:r>
          </a:p>
        </p:txBody>
      </p:sp>
      <p:sp>
        <p:nvSpPr>
          <p:cNvPr id="16" name="TextBox 16"/>
          <p:cNvSpPr txBox="1"/>
          <p:nvPr/>
        </p:nvSpPr>
        <p:spPr>
          <a:xfrm>
            <a:off x="9067555" y="3914370"/>
            <a:ext cx="5290430" cy="1923415"/>
          </a:xfrm>
          <a:prstGeom prst="rect">
            <a:avLst/>
          </a:prstGeom>
        </p:spPr>
        <p:txBody>
          <a:bodyPr lIns="0" tIns="0" rIns="0" bIns="0" rtlCol="0" anchor="t">
            <a:spAutoFit/>
          </a:bodyPr>
          <a:lstStyle/>
          <a:p>
            <a:pPr>
              <a:lnSpc>
                <a:spcPts val="3000"/>
              </a:lnSpc>
            </a:pPr>
            <a:r>
              <a:rPr lang="en-US" sz="2000">
                <a:solidFill>
                  <a:srgbClr val="000000"/>
                </a:solidFill>
                <a:latin typeface="Times New Roman" panose="02020603050405020304" charset="0"/>
                <a:cs typeface="Times New Roman" panose="02020603050405020304" charset="0"/>
              </a:rPr>
              <a:t>Thông qua giao diện điều khiển AT commands, người dùng có thể tương tác và điều khiển SIM800A để thực hiện nhiều chức năng khác nhau,bao gồm gửi và nhận tin nhắn văn bản, thực hiện cuộc gọi và kết nối internet qua GPRS.</a:t>
            </a:r>
          </a:p>
        </p:txBody>
      </p:sp>
      <p:sp>
        <p:nvSpPr>
          <p:cNvPr id="17" name="TextBox 17"/>
          <p:cNvSpPr txBox="1"/>
          <p:nvPr/>
        </p:nvSpPr>
        <p:spPr>
          <a:xfrm>
            <a:off x="9143755" y="6115224"/>
            <a:ext cx="5290430" cy="538480"/>
          </a:xfrm>
          <a:prstGeom prst="rect">
            <a:avLst/>
          </a:prstGeom>
        </p:spPr>
        <p:txBody>
          <a:bodyPr lIns="0" tIns="0" rIns="0" bIns="0" rtlCol="0" anchor="t">
            <a:spAutoFit/>
          </a:bodyPr>
          <a:lstStyle/>
          <a:p>
            <a:pPr>
              <a:lnSpc>
                <a:spcPts val="4200"/>
              </a:lnSpc>
            </a:pPr>
            <a:r>
              <a:rPr lang="en-US" sz="3500">
                <a:solidFill>
                  <a:srgbClr val="DC2F02"/>
                </a:solidFill>
                <a:latin typeface="Open Sans Bold"/>
              </a:rPr>
              <a:t>Thông số kĩ thuật</a:t>
            </a:r>
          </a:p>
        </p:txBody>
      </p:sp>
      <p:sp>
        <p:nvSpPr>
          <p:cNvPr id="18" name="TextBox 18"/>
          <p:cNvSpPr txBox="1"/>
          <p:nvPr/>
        </p:nvSpPr>
        <p:spPr>
          <a:xfrm>
            <a:off x="9092320" y="6615112"/>
            <a:ext cx="5290430" cy="1538605"/>
          </a:xfrm>
          <a:prstGeom prst="rect">
            <a:avLst/>
          </a:prstGeom>
        </p:spPr>
        <p:txBody>
          <a:bodyPr lIns="0" tIns="0" rIns="0" bIns="0" rtlCol="0" anchor="t">
            <a:spAutoFit/>
          </a:bodyPr>
          <a:lstStyle/>
          <a:p>
            <a:pPr>
              <a:lnSpc>
                <a:spcPts val="3000"/>
              </a:lnSpc>
            </a:pPr>
            <a:r>
              <a:rPr lang="en-US" sz="2000">
                <a:solidFill>
                  <a:srgbClr val="000000"/>
                </a:solidFill>
                <a:latin typeface="Times New Roman" panose="02020603050405020304" charset="0"/>
                <a:cs typeface="Times New Roman" panose="02020603050405020304" charset="0"/>
              </a:rPr>
              <a:t>Nguồn cấp đầu vào: 5 – 18VDC, lớn hơn 1A.</a:t>
            </a:r>
          </a:p>
          <a:p>
            <a:pPr>
              <a:lnSpc>
                <a:spcPts val="3000"/>
              </a:lnSpc>
            </a:pPr>
            <a:r>
              <a:rPr lang="en-US" sz="2000">
                <a:solidFill>
                  <a:srgbClr val="000000"/>
                </a:solidFill>
                <a:latin typeface="Times New Roman" panose="02020603050405020304" charset="0"/>
                <a:cs typeface="Times New Roman" panose="02020603050405020304" charset="0"/>
              </a:rPr>
              <a:t>Mức tín hiệu giao tiếp: TTL (3.3-5VDC) hoặc RS232.</a:t>
            </a:r>
          </a:p>
          <a:p>
            <a:pPr>
              <a:lnSpc>
                <a:spcPts val="3000"/>
              </a:lnSpc>
            </a:pPr>
            <a:r>
              <a:rPr lang="en-US" sz="2000">
                <a:solidFill>
                  <a:srgbClr val="000000"/>
                </a:solidFill>
                <a:latin typeface="Times New Roman" panose="02020603050405020304" charset="0"/>
                <a:cs typeface="Times New Roman" panose="02020603050405020304" charset="0"/>
              </a:rPr>
              <a:t>Tích hợp IC chuyển mức tín hiệu RS232 MAX232</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descr="IMG_256"/>
          <p:cNvPicPr>
            <a:picLocks noChangeAspect="1"/>
          </p:cNvPicPr>
          <p:nvPr/>
        </p:nvPicPr>
        <p:blipFill>
          <a:blip r:embed="rId2"/>
          <a:stretch>
            <a:fillRect/>
          </a:stretch>
        </p:blipFill>
        <p:spPr>
          <a:xfrm>
            <a:off x="-76200" y="95250"/>
            <a:ext cx="7678420" cy="8480425"/>
          </a:xfrm>
          <a:prstGeom prst="rect">
            <a:avLst/>
          </a:prstGeom>
          <a:noFill/>
          <a:ln w="9525">
            <a:noFill/>
          </a:ln>
        </p:spPr>
      </p:pic>
      <p:sp>
        <p:nvSpPr>
          <p:cNvPr id="4" name="Freeform 4"/>
          <p:cNvSpPr/>
          <p:nvPr/>
        </p:nvSpPr>
        <p:spPr>
          <a:xfrm rot="-2700000">
            <a:off x="7087617" y="4744338"/>
            <a:ext cx="1476679" cy="1476679"/>
          </a:xfrm>
          <a:custGeom>
            <a:avLst/>
            <a:gdLst/>
            <a:ahLst/>
            <a:cxnLst/>
            <a:rect l="l" t="t" r="r" b="b"/>
            <a:pathLst>
              <a:path w="1476679" h="1476679">
                <a:moveTo>
                  <a:pt x="0" y="0"/>
                </a:moveTo>
                <a:lnTo>
                  <a:pt x="1476679" y="0"/>
                </a:lnTo>
                <a:lnTo>
                  <a:pt x="1476679" y="1476678"/>
                </a:lnTo>
                <a:lnTo>
                  <a:pt x="0" y="147667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Freeform 6"/>
          <p:cNvSpPr/>
          <p:nvPr/>
        </p:nvSpPr>
        <p:spPr>
          <a:xfrm rot="-2700000">
            <a:off x="6955537" y="1035129"/>
            <a:ext cx="1476679" cy="1476679"/>
          </a:xfrm>
          <a:custGeom>
            <a:avLst/>
            <a:gdLst/>
            <a:ahLst/>
            <a:cxnLst/>
            <a:rect l="l" t="t" r="r" b="b"/>
            <a:pathLst>
              <a:path w="1476679" h="1476679">
                <a:moveTo>
                  <a:pt x="0" y="0"/>
                </a:moveTo>
                <a:lnTo>
                  <a:pt x="1476679" y="0"/>
                </a:lnTo>
                <a:lnTo>
                  <a:pt x="1476679" y="1476678"/>
                </a:lnTo>
                <a:lnTo>
                  <a:pt x="0" y="147667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p:cNvSpPr/>
          <p:nvPr/>
        </p:nvSpPr>
        <p:spPr>
          <a:xfrm rot="-2700000">
            <a:off x="7046012" y="1125604"/>
            <a:ext cx="1295728" cy="1295728"/>
          </a:xfrm>
          <a:custGeom>
            <a:avLst/>
            <a:gdLst/>
            <a:ahLst/>
            <a:cxnLst/>
            <a:rect l="l" t="t" r="r" b="b"/>
            <a:pathLst>
              <a:path w="1295728" h="1295728">
                <a:moveTo>
                  <a:pt x="0" y="0"/>
                </a:moveTo>
                <a:lnTo>
                  <a:pt x="1295728" y="0"/>
                </a:lnTo>
                <a:lnTo>
                  <a:pt x="1295728" y="1295728"/>
                </a:lnTo>
                <a:lnTo>
                  <a:pt x="0" y="129572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9" name="Freeform 9"/>
          <p:cNvSpPr/>
          <p:nvPr/>
        </p:nvSpPr>
        <p:spPr>
          <a:xfrm rot="-2700000">
            <a:off x="7126657" y="4787823"/>
            <a:ext cx="1295728" cy="1295728"/>
          </a:xfrm>
          <a:custGeom>
            <a:avLst/>
            <a:gdLst/>
            <a:ahLst/>
            <a:cxnLst/>
            <a:rect l="l" t="t" r="r" b="b"/>
            <a:pathLst>
              <a:path w="1295728" h="1295728">
                <a:moveTo>
                  <a:pt x="0" y="0"/>
                </a:moveTo>
                <a:lnTo>
                  <a:pt x="1295728" y="0"/>
                </a:lnTo>
                <a:lnTo>
                  <a:pt x="1295728" y="1295728"/>
                </a:lnTo>
                <a:lnTo>
                  <a:pt x="0" y="129572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0" name="Freeform 10"/>
          <p:cNvSpPr/>
          <p:nvPr/>
        </p:nvSpPr>
        <p:spPr>
          <a:xfrm>
            <a:off x="7345189" y="1491348"/>
            <a:ext cx="697375" cy="564240"/>
          </a:xfrm>
          <a:custGeom>
            <a:avLst/>
            <a:gdLst/>
            <a:ahLst/>
            <a:cxnLst/>
            <a:rect l="l" t="t" r="r" b="b"/>
            <a:pathLst>
              <a:path w="697375" h="564240">
                <a:moveTo>
                  <a:pt x="0" y="0"/>
                </a:moveTo>
                <a:lnTo>
                  <a:pt x="697375" y="0"/>
                </a:lnTo>
                <a:lnTo>
                  <a:pt x="697375" y="564240"/>
                </a:lnTo>
                <a:lnTo>
                  <a:pt x="0" y="56424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1" name="Freeform 11"/>
          <p:cNvSpPr/>
          <p:nvPr/>
        </p:nvSpPr>
        <p:spPr>
          <a:xfrm>
            <a:off x="7467744" y="5057790"/>
            <a:ext cx="697375" cy="697375"/>
          </a:xfrm>
          <a:custGeom>
            <a:avLst/>
            <a:gdLst/>
            <a:ahLst/>
            <a:cxnLst/>
            <a:rect l="l" t="t" r="r" b="b"/>
            <a:pathLst>
              <a:path w="697375" h="697375">
                <a:moveTo>
                  <a:pt x="0" y="0"/>
                </a:moveTo>
                <a:lnTo>
                  <a:pt x="697375" y="0"/>
                </a:lnTo>
                <a:lnTo>
                  <a:pt x="697375" y="697374"/>
                </a:lnTo>
                <a:lnTo>
                  <a:pt x="0" y="697374"/>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3" name="TextBox 13"/>
          <p:cNvSpPr txBox="1"/>
          <p:nvPr/>
        </p:nvSpPr>
        <p:spPr>
          <a:xfrm>
            <a:off x="9092320" y="857250"/>
            <a:ext cx="5290430" cy="538480"/>
          </a:xfrm>
          <a:prstGeom prst="rect">
            <a:avLst/>
          </a:prstGeom>
        </p:spPr>
        <p:txBody>
          <a:bodyPr lIns="0" tIns="0" rIns="0" bIns="0" rtlCol="0" anchor="t">
            <a:spAutoFit/>
          </a:bodyPr>
          <a:lstStyle/>
          <a:p>
            <a:pPr>
              <a:lnSpc>
                <a:spcPts val="4200"/>
              </a:lnSpc>
            </a:pPr>
            <a:r>
              <a:rPr lang="en-US" sz="3500" dirty="0">
                <a:solidFill>
                  <a:srgbClr val="DC2F02"/>
                </a:solidFill>
                <a:latin typeface="Open Sans Bold"/>
              </a:rPr>
              <a:t>Module GPS NEO-6M</a:t>
            </a:r>
          </a:p>
        </p:txBody>
      </p:sp>
      <p:sp>
        <p:nvSpPr>
          <p:cNvPr id="14" name="TextBox 14"/>
          <p:cNvSpPr txBox="1"/>
          <p:nvPr/>
        </p:nvSpPr>
        <p:spPr>
          <a:xfrm>
            <a:off x="9092320" y="1498743"/>
            <a:ext cx="5290430" cy="1538605"/>
          </a:xfrm>
          <a:prstGeom prst="rect">
            <a:avLst/>
          </a:prstGeom>
        </p:spPr>
        <p:txBody>
          <a:bodyPr lIns="0" tIns="0" rIns="0" bIns="0" rtlCol="0" anchor="t">
            <a:spAutoFit/>
          </a:bodyPr>
          <a:lstStyle/>
          <a:p>
            <a:pPr>
              <a:lnSpc>
                <a:spcPts val="3000"/>
              </a:lnSpc>
            </a:pPr>
            <a:r>
              <a:rPr lang="en-US" sz="2000">
                <a:solidFill>
                  <a:srgbClr val="000000"/>
                </a:solidFill>
                <a:latin typeface="Times New Roman" panose="02020603050405020304" charset="0"/>
                <a:cs typeface="Times New Roman" panose="02020603050405020304" charset="0"/>
              </a:rPr>
              <a:t>Là một máy thu GPS có thể định vị tất cả các vị trí trên Trái đất vì nó có thể theo dõi khoảng 22 vệ tinh. Nó bao gồm một động cơ định vị u-blox 6 hiệu suất cao</a:t>
            </a:r>
          </a:p>
        </p:txBody>
      </p:sp>
      <p:sp>
        <p:nvSpPr>
          <p:cNvPr id="17" name="TextBox 17"/>
          <p:cNvSpPr txBox="1"/>
          <p:nvPr/>
        </p:nvSpPr>
        <p:spPr>
          <a:xfrm>
            <a:off x="9092320" y="4519469"/>
            <a:ext cx="5290430" cy="538480"/>
          </a:xfrm>
          <a:prstGeom prst="rect">
            <a:avLst/>
          </a:prstGeom>
        </p:spPr>
        <p:txBody>
          <a:bodyPr lIns="0" tIns="0" rIns="0" bIns="0" rtlCol="0" anchor="t">
            <a:spAutoFit/>
          </a:bodyPr>
          <a:lstStyle/>
          <a:p>
            <a:pPr>
              <a:lnSpc>
                <a:spcPts val="4200"/>
              </a:lnSpc>
            </a:pPr>
            <a:r>
              <a:rPr lang="en-US" sz="3500">
                <a:solidFill>
                  <a:srgbClr val="DC2F02"/>
                </a:solidFill>
                <a:latin typeface="Open Sans Bold"/>
              </a:rPr>
              <a:t>Thông số kĩ thuật</a:t>
            </a:r>
          </a:p>
        </p:txBody>
      </p:sp>
      <p:sp>
        <p:nvSpPr>
          <p:cNvPr id="18" name="TextBox 18"/>
          <p:cNvSpPr txBox="1"/>
          <p:nvPr/>
        </p:nvSpPr>
        <p:spPr>
          <a:xfrm>
            <a:off x="9219955" y="5452427"/>
            <a:ext cx="5290430" cy="2308225"/>
          </a:xfrm>
          <a:prstGeom prst="rect">
            <a:avLst/>
          </a:prstGeom>
        </p:spPr>
        <p:txBody>
          <a:bodyPr lIns="0" tIns="0" rIns="0" bIns="0" rtlCol="0" anchor="t">
            <a:spAutoFit/>
          </a:bodyPr>
          <a:lstStyle/>
          <a:p>
            <a:pPr>
              <a:lnSpc>
                <a:spcPts val="3000"/>
              </a:lnSpc>
            </a:pPr>
            <a:r>
              <a:rPr lang="en-US" sz="2000">
                <a:solidFill>
                  <a:srgbClr val="000000"/>
                </a:solidFill>
                <a:latin typeface="Times New Roman" panose="02020603050405020304" charset="0"/>
                <a:cs typeface="Times New Roman" panose="02020603050405020304" charset="0"/>
              </a:rPr>
              <a:t>Nguồn hoạt động: 3.3-5.5V (Nên sử dụng ở mức 3.3V)</a:t>
            </a:r>
          </a:p>
          <a:p>
            <a:pPr>
              <a:lnSpc>
                <a:spcPts val="3000"/>
              </a:lnSpc>
            </a:pPr>
            <a:r>
              <a:rPr lang="en-US" sz="2000">
                <a:solidFill>
                  <a:srgbClr val="000000"/>
                </a:solidFill>
                <a:latin typeface="Times New Roman" panose="02020603050405020304" charset="0"/>
                <a:cs typeface="Times New Roman" panose="02020603050405020304" charset="0"/>
              </a:rPr>
              <a:t>Dòng hoạt động bình thường: 50 mA</a:t>
            </a:r>
          </a:p>
          <a:p>
            <a:pPr>
              <a:lnSpc>
                <a:spcPts val="3000"/>
              </a:lnSpc>
            </a:pPr>
            <a:r>
              <a:rPr lang="en-US" sz="2000">
                <a:solidFill>
                  <a:srgbClr val="000000"/>
                </a:solidFill>
                <a:latin typeface="Times New Roman" panose="02020603050405020304" charset="0"/>
                <a:cs typeface="Times New Roman" panose="02020603050405020304" charset="0"/>
              </a:rPr>
              <a:t>Dòng hoạt động ở trạng thái tiết kiệm: 30 mA</a:t>
            </a:r>
          </a:p>
          <a:p>
            <a:pPr>
              <a:lnSpc>
                <a:spcPts val="3000"/>
              </a:lnSpc>
            </a:pPr>
            <a:r>
              <a:rPr lang="en-US" sz="2000">
                <a:solidFill>
                  <a:srgbClr val="000000"/>
                </a:solidFill>
                <a:latin typeface="Times New Roman" panose="02020603050405020304" charset="0"/>
                <a:cs typeface="Times New Roman" panose="02020603050405020304" charset="0"/>
              </a:rPr>
              <a:t>Giao tiếp UART/TTL</a:t>
            </a:r>
          </a:p>
          <a:p>
            <a:pPr>
              <a:lnSpc>
                <a:spcPts val="3000"/>
              </a:lnSpc>
            </a:pPr>
            <a:r>
              <a:rPr lang="en-US" sz="2000">
                <a:solidFill>
                  <a:srgbClr val="000000"/>
                </a:solidFill>
                <a:latin typeface="Times New Roman" panose="02020603050405020304" charset="0"/>
                <a:cs typeface="Times New Roman" panose="02020603050405020304" charset="0"/>
              </a:rPr>
              <a:t>Kích cỡ module : 39×25.5mm</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2700000">
            <a:off x="7970805" y="1359415"/>
            <a:ext cx="2424669" cy="2424669"/>
          </a:xfrm>
          <a:custGeom>
            <a:avLst/>
            <a:gdLst/>
            <a:ahLst/>
            <a:cxnLst/>
            <a:rect l="l" t="t" r="r" b="b"/>
            <a:pathLst>
              <a:path w="2424669" h="2424669">
                <a:moveTo>
                  <a:pt x="0" y="0"/>
                </a:moveTo>
                <a:lnTo>
                  <a:pt x="2424669" y="0"/>
                </a:lnTo>
                <a:lnTo>
                  <a:pt x="2424669" y="2424670"/>
                </a:lnTo>
                <a:lnTo>
                  <a:pt x="0" y="242467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2700000">
            <a:off x="7970805" y="4788415"/>
            <a:ext cx="2424669" cy="2424669"/>
          </a:xfrm>
          <a:custGeom>
            <a:avLst/>
            <a:gdLst/>
            <a:ahLst/>
            <a:cxnLst/>
            <a:rect l="l" t="t" r="r" b="b"/>
            <a:pathLst>
              <a:path w="2424669" h="2424669">
                <a:moveTo>
                  <a:pt x="0" y="0"/>
                </a:moveTo>
                <a:lnTo>
                  <a:pt x="2424669" y="0"/>
                </a:lnTo>
                <a:lnTo>
                  <a:pt x="2424669" y="2424670"/>
                </a:lnTo>
                <a:lnTo>
                  <a:pt x="0" y="242467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9183139" y="857250"/>
            <a:ext cx="5199611" cy="6858000"/>
          </a:xfrm>
          <a:custGeom>
            <a:avLst/>
            <a:gdLst/>
            <a:ahLst/>
            <a:cxnLst/>
            <a:rect l="l" t="t" r="r" b="b"/>
            <a:pathLst>
              <a:path w="5199611" h="6858000">
                <a:moveTo>
                  <a:pt x="0" y="0"/>
                </a:moveTo>
                <a:lnTo>
                  <a:pt x="5199611" y="0"/>
                </a:lnTo>
                <a:lnTo>
                  <a:pt x="5199611" y="6858000"/>
                </a:lnTo>
                <a:lnTo>
                  <a:pt x="0" y="68580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9" name="TextBox 9"/>
          <p:cNvSpPr txBox="1"/>
          <p:nvPr/>
        </p:nvSpPr>
        <p:spPr>
          <a:xfrm>
            <a:off x="9550870" y="2216153"/>
            <a:ext cx="4464148" cy="1076960"/>
          </a:xfrm>
          <a:prstGeom prst="rect">
            <a:avLst/>
          </a:prstGeom>
        </p:spPr>
        <p:txBody>
          <a:bodyPr lIns="0" tIns="0" rIns="0" bIns="0" rtlCol="0" anchor="t">
            <a:spAutoFit/>
          </a:bodyPr>
          <a:lstStyle/>
          <a:p>
            <a:pPr>
              <a:lnSpc>
                <a:spcPts val="4200"/>
              </a:lnSpc>
            </a:pPr>
            <a:r>
              <a:rPr lang="en-US" sz="3500">
                <a:solidFill>
                  <a:srgbClr val="FFFFFF"/>
                </a:solidFill>
                <a:latin typeface="Open Sans Bold"/>
              </a:rPr>
              <a:t>Tổng quan về phần cứng</a:t>
            </a:r>
          </a:p>
        </p:txBody>
      </p:sp>
      <p:sp>
        <p:nvSpPr>
          <p:cNvPr id="10" name="TextBox 10"/>
          <p:cNvSpPr txBox="1"/>
          <p:nvPr/>
        </p:nvSpPr>
        <p:spPr>
          <a:xfrm>
            <a:off x="9550870" y="3480264"/>
            <a:ext cx="4464148" cy="1923415"/>
          </a:xfrm>
          <a:prstGeom prst="rect">
            <a:avLst/>
          </a:prstGeom>
        </p:spPr>
        <p:txBody>
          <a:bodyPr lIns="0" tIns="0" rIns="0" bIns="0" rtlCol="0" anchor="t">
            <a:spAutoFit/>
          </a:bodyPr>
          <a:lstStyle/>
          <a:p>
            <a:pPr>
              <a:lnSpc>
                <a:spcPts val="3000"/>
              </a:lnSpc>
            </a:pPr>
            <a:r>
              <a:rPr lang="en-US" sz="2000">
                <a:solidFill>
                  <a:srgbClr val="FFFFFF"/>
                </a:solidFill>
                <a:latin typeface="Times New Roman" panose="02020603050405020304" charset="0"/>
                <a:cs typeface="Times New Roman" panose="02020603050405020304" charset="0"/>
              </a:rPr>
              <a:t>Để có được chỉ số GPS, chúng ta phải sử dụng mô-đun GPS NEO-6M với ăng-ten. Ăng-ten được gắn chắc chắn vào mô-đun thông qua đầu nối U.FL. Đầu nối này được tìm thấy trên mô-đun GPS..</a:t>
            </a:r>
          </a:p>
        </p:txBody>
      </p:sp>
      <p:pic>
        <p:nvPicPr>
          <p:cNvPr id="11" name="Picture 2" descr="IMG_256"/>
          <p:cNvPicPr>
            <a:picLocks noChangeAspect="1"/>
          </p:cNvPicPr>
          <p:nvPr/>
        </p:nvPicPr>
        <p:blipFill>
          <a:blip r:embed="rId6"/>
          <a:stretch>
            <a:fillRect/>
          </a:stretch>
        </p:blipFill>
        <p:spPr>
          <a:xfrm>
            <a:off x="76200" y="857885"/>
            <a:ext cx="8423275" cy="6856730"/>
          </a:xfrm>
          <a:prstGeom prst="rect">
            <a:avLst/>
          </a:prstGeom>
          <a:noFill/>
          <a:ln w="9525">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2700000">
            <a:off x="6516252" y="3182502"/>
            <a:ext cx="2207497" cy="2207497"/>
          </a:xfrm>
          <a:custGeom>
            <a:avLst/>
            <a:gdLst/>
            <a:ahLst/>
            <a:cxnLst/>
            <a:rect l="l" t="t" r="r" b="b"/>
            <a:pathLst>
              <a:path w="2207497" h="2207497">
                <a:moveTo>
                  <a:pt x="0" y="0"/>
                </a:moveTo>
                <a:lnTo>
                  <a:pt x="2207496" y="0"/>
                </a:lnTo>
                <a:lnTo>
                  <a:pt x="2207496" y="2207496"/>
                </a:lnTo>
                <a:lnTo>
                  <a:pt x="0" y="2207496"/>
                </a:lnTo>
                <a:lnTo>
                  <a:pt x="0" y="0"/>
                </a:lnTo>
                <a:close/>
              </a:path>
            </a:pathLst>
          </a:custGeom>
          <a:blipFill>
            <a:blip r:embed="rId2">
              <a:alphaModFix amt="19999"/>
              <a:extLst>
                <a:ext uri="{96DAC541-7B7A-43D3-8B79-37D633B846F1}">
                  <asvg:svgBlip xmlns:asvg="http://schemas.microsoft.com/office/drawing/2016/SVG/main" r:embed="rId3"/>
                </a:ext>
              </a:extLst>
            </a:blip>
            <a:stretch>
              <a:fillRect/>
            </a:stretch>
          </a:blipFill>
        </p:spPr>
      </p:sp>
      <p:sp>
        <p:nvSpPr>
          <p:cNvPr id="3" name="Freeform 3"/>
          <p:cNvSpPr/>
          <p:nvPr/>
        </p:nvSpPr>
        <p:spPr>
          <a:xfrm rot="-2700000">
            <a:off x="6752392" y="1786466"/>
            <a:ext cx="1735216" cy="1735216"/>
          </a:xfrm>
          <a:custGeom>
            <a:avLst/>
            <a:gdLst/>
            <a:ahLst/>
            <a:cxnLst/>
            <a:rect l="l" t="t" r="r" b="b"/>
            <a:pathLst>
              <a:path w="1735216" h="1735216">
                <a:moveTo>
                  <a:pt x="0" y="0"/>
                </a:moveTo>
                <a:lnTo>
                  <a:pt x="1735216" y="0"/>
                </a:lnTo>
                <a:lnTo>
                  <a:pt x="1735216" y="1735216"/>
                </a:lnTo>
                <a:lnTo>
                  <a:pt x="0" y="173521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rot="-2700000">
            <a:off x="8384568" y="3418642"/>
            <a:ext cx="1735216" cy="1735216"/>
          </a:xfrm>
          <a:custGeom>
            <a:avLst/>
            <a:gdLst/>
            <a:ahLst/>
            <a:cxnLst/>
            <a:rect l="l" t="t" r="r" b="b"/>
            <a:pathLst>
              <a:path w="1735216" h="1735216">
                <a:moveTo>
                  <a:pt x="0" y="0"/>
                </a:moveTo>
                <a:lnTo>
                  <a:pt x="1735216" y="0"/>
                </a:lnTo>
                <a:lnTo>
                  <a:pt x="1735216" y="1735216"/>
                </a:lnTo>
                <a:lnTo>
                  <a:pt x="0" y="173521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rot="-2700000">
            <a:off x="6752392" y="5050818"/>
            <a:ext cx="1735216" cy="1735216"/>
          </a:xfrm>
          <a:custGeom>
            <a:avLst/>
            <a:gdLst/>
            <a:ahLst/>
            <a:cxnLst/>
            <a:rect l="l" t="t" r="r" b="b"/>
            <a:pathLst>
              <a:path w="1735216" h="1735216">
                <a:moveTo>
                  <a:pt x="0" y="0"/>
                </a:moveTo>
                <a:lnTo>
                  <a:pt x="1735216" y="0"/>
                </a:lnTo>
                <a:lnTo>
                  <a:pt x="1735216" y="1735216"/>
                </a:lnTo>
                <a:lnTo>
                  <a:pt x="0" y="173521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rot="-2700000">
            <a:off x="5120216" y="3418642"/>
            <a:ext cx="1735216" cy="1735216"/>
          </a:xfrm>
          <a:custGeom>
            <a:avLst/>
            <a:gdLst/>
            <a:ahLst/>
            <a:cxnLst/>
            <a:rect l="l" t="t" r="r" b="b"/>
            <a:pathLst>
              <a:path w="1735216" h="1735216">
                <a:moveTo>
                  <a:pt x="0" y="0"/>
                </a:moveTo>
                <a:lnTo>
                  <a:pt x="1735216" y="0"/>
                </a:lnTo>
                <a:lnTo>
                  <a:pt x="1735216" y="1735216"/>
                </a:lnTo>
                <a:lnTo>
                  <a:pt x="0" y="173521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a:off x="8798539" y="3832613"/>
            <a:ext cx="907274" cy="907274"/>
          </a:xfrm>
          <a:custGeom>
            <a:avLst/>
            <a:gdLst/>
            <a:ahLst/>
            <a:cxnLst/>
            <a:rect l="l" t="t" r="r" b="b"/>
            <a:pathLst>
              <a:path w="907274" h="907274">
                <a:moveTo>
                  <a:pt x="0" y="0"/>
                </a:moveTo>
                <a:lnTo>
                  <a:pt x="907274" y="0"/>
                </a:lnTo>
                <a:lnTo>
                  <a:pt x="907274" y="907274"/>
                </a:lnTo>
                <a:lnTo>
                  <a:pt x="0" y="90727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8" name="Freeform 8"/>
          <p:cNvSpPr/>
          <p:nvPr/>
        </p:nvSpPr>
        <p:spPr>
          <a:xfrm>
            <a:off x="5534187" y="3832613"/>
            <a:ext cx="907274" cy="907274"/>
          </a:xfrm>
          <a:custGeom>
            <a:avLst/>
            <a:gdLst/>
            <a:ahLst/>
            <a:cxnLst/>
            <a:rect l="l" t="t" r="r" b="b"/>
            <a:pathLst>
              <a:path w="907274" h="907274">
                <a:moveTo>
                  <a:pt x="0" y="0"/>
                </a:moveTo>
                <a:lnTo>
                  <a:pt x="907274" y="0"/>
                </a:lnTo>
                <a:lnTo>
                  <a:pt x="907274" y="907274"/>
                </a:lnTo>
                <a:lnTo>
                  <a:pt x="0" y="90727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9" name="Freeform 9"/>
          <p:cNvSpPr/>
          <p:nvPr/>
        </p:nvSpPr>
        <p:spPr>
          <a:xfrm>
            <a:off x="7166363" y="5464789"/>
            <a:ext cx="907274" cy="907274"/>
          </a:xfrm>
          <a:custGeom>
            <a:avLst/>
            <a:gdLst/>
            <a:ahLst/>
            <a:cxnLst/>
            <a:rect l="l" t="t" r="r" b="b"/>
            <a:pathLst>
              <a:path w="907274" h="907274">
                <a:moveTo>
                  <a:pt x="0" y="0"/>
                </a:moveTo>
                <a:lnTo>
                  <a:pt x="907274" y="0"/>
                </a:lnTo>
                <a:lnTo>
                  <a:pt x="907274" y="907274"/>
                </a:lnTo>
                <a:lnTo>
                  <a:pt x="0" y="90727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0" name="Freeform 10"/>
          <p:cNvSpPr/>
          <p:nvPr/>
        </p:nvSpPr>
        <p:spPr>
          <a:xfrm>
            <a:off x="7177910" y="2200437"/>
            <a:ext cx="884179" cy="907274"/>
          </a:xfrm>
          <a:custGeom>
            <a:avLst/>
            <a:gdLst/>
            <a:ahLst/>
            <a:cxnLst/>
            <a:rect l="l" t="t" r="r" b="b"/>
            <a:pathLst>
              <a:path w="884179" h="907274">
                <a:moveTo>
                  <a:pt x="0" y="0"/>
                </a:moveTo>
                <a:lnTo>
                  <a:pt x="884180" y="0"/>
                </a:lnTo>
                <a:lnTo>
                  <a:pt x="884180" y="907274"/>
                </a:lnTo>
                <a:lnTo>
                  <a:pt x="0" y="907274"/>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11" name="TextBox 11"/>
          <p:cNvSpPr txBox="1"/>
          <p:nvPr/>
        </p:nvSpPr>
        <p:spPr>
          <a:xfrm>
            <a:off x="1323148" y="857250"/>
            <a:ext cx="3494585" cy="531812"/>
          </a:xfrm>
          <a:prstGeom prst="rect">
            <a:avLst/>
          </a:prstGeom>
        </p:spPr>
        <p:txBody>
          <a:bodyPr lIns="0" tIns="0" rIns="0" bIns="0" rtlCol="0" anchor="t">
            <a:spAutoFit/>
          </a:bodyPr>
          <a:lstStyle/>
          <a:p>
            <a:pPr algn="ctr">
              <a:lnSpc>
                <a:spcPts val="4200"/>
              </a:lnSpc>
            </a:pPr>
            <a:r>
              <a:rPr lang="en-US" sz="3500">
                <a:solidFill>
                  <a:srgbClr val="DC2F02"/>
                </a:solidFill>
                <a:latin typeface="Open Sans Bold"/>
              </a:rPr>
              <a:t>One</a:t>
            </a:r>
          </a:p>
        </p:txBody>
      </p:sp>
      <p:sp>
        <p:nvSpPr>
          <p:cNvPr id="12" name="TextBox 12"/>
          <p:cNvSpPr txBox="1"/>
          <p:nvPr/>
        </p:nvSpPr>
        <p:spPr>
          <a:xfrm>
            <a:off x="857250" y="1589548"/>
            <a:ext cx="4426382" cy="384175"/>
          </a:xfrm>
          <a:prstGeom prst="rect">
            <a:avLst/>
          </a:prstGeom>
        </p:spPr>
        <p:txBody>
          <a:bodyPr lIns="0" tIns="0" rIns="0" bIns="0" rtlCol="0" anchor="t">
            <a:spAutoFit/>
          </a:bodyPr>
          <a:lstStyle/>
          <a:p>
            <a:pPr algn="ctr">
              <a:lnSpc>
                <a:spcPts val="3000"/>
              </a:lnSpc>
            </a:pPr>
            <a:r>
              <a:rPr lang="en-US" sz="2000">
                <a:solidFill>
                  <a:srgbClr val="000000"/>
                </a:solidFill>
                <a:latin typeface="Times New Roman" panose="02020603050405020304" charset="0"/>
                <a:cs typeface="Times New Roman" panose="02020603050405020304" charset="0"/>
              </a:rPr>
              <a:t> Độ nhạy cao để theo dõi</a:t>
            </a:r>
          </a:p>
        </p:txBody>
      </p:sp>
      <p:sp>
        <p:nvSpPr>
          <p:cNvPr id="13" name="TextBox 13"/>
          <p:cNvSpPr txBox="1"/>
          <p:nvPr/>
        </p:nvSpPr>
        <p:spPr>
          <a:xfrm>
            <a:off x="1323148" y="5509752"/>
            <a:ext cx="3494585" cy="531812"/>
          </a:xfrm>
          <a:prstGeom prst="rect">
            <a:avLst/>
          </a:prstGeom>
        </p:spPr>
        <p:txBody>
          <a:bodyPr lIns="0" tIns="0" rIns="0" bIns="0" rtlCol="0" anchor="t">
            <a:spAutoFit/>
          </a:bodyPr>
          <a:lstStyle/>
          <a:p>
            <a:pPr algn="ctr">
              <a:lnSpc>
                <a:spcPts val="4200"/>
              </a:lnSpc>
            </a:pPr>
            <a:r>
              <a:rPr lang="en-US" sz="3500">
                <a:solidFill>
                  <a:srgbClr val="DC2F02"/>
                </a:solidFill>
                <a:latin typeface="Open Sans Bold"/>
              </a:rPr>
              <a:t>Three</a:t>
            </a:r>
          </a:p>
        </p:txBody>
      </p:sp>
      <p:sp>
        <p:nvSpPr>
          <p:cNvPr id="14" name="TextBox 14"/>
          <p:cNvSpPr txBox="1"/>
          <p:nvPr/>
        </p:nvSpPr>
        <p:spPr>
          <a:xfrm>
            <a:off x="857250" y="6242050"/>
            <a:ext cx="4426382" cy="768985"/>
          </a:xfrm>
          <a:prstGeom prst="rect">
            <a:avLst/>
          </a:prstGeom>
        </p:spPr>
        <p:txBody>
          <a:bodyPr lIns="0" tIns="0" rIns="0" bIns="0" rtlCol="0" anchor="t">
            <a:spAutoFit/>
          </a:bodyPr>
          <a:lstStyle/>
          <a:p>
            <a:pPr algn="ctr">
              <a:lnSpc>
                <a:spcPts val="3000"/>
              </a:lnSpc>
            </a:pPr>
            <a:r>
              <a:rPr lang="en-US" sz="2000">
                <a:solidFill>
                  <a:srgbClr val="000000"/>
                </a:solidFill>
                <a:latin typeface="Times New Roman" panose="02020603050405020304" charset="0"/>
                <a:cs typeface="Times New Roman" panose="02020603050405020304" charset="0"/>
              </a:rPr>
              <a:t>Có khả năng theo dõi 5 vị trí mỗi giây với độ chính xác 2,5m (ngang).</a:t>
            </a:r>
          </a:p>
        </p:txBody>
      </p:sp>
      <p:sp>
        <p:nvSpPr>
          <p:cNvPr id="15" name="TextBox 15"/>
          <p:cNvSpPr txBox="1"/>
          <p:nvPr/>
        </p:nvSpPr>
        <p:spPr>
          <a:xfrm>
            <a:off x="10422267" y="857250"/>
            <a:ext cx="3494585" cy="531812"/>
          </a:xfrm>
          <a:prstGeom prst="rect">
            <a:avLst/>
          </a:prstGeom>
        </p:spPr>
        <p:txBody>
          <a:bodyPr lIns="0" tIns="0" rIns="0" bIns="0" rtlCol="0" anchor="t">
            <a:spAutoFit/>
          </a:bodyPr>
          <a:lstStyle/>
          <a:p>
            <a:pPr algn="ctr">
              <a:lnSpc>
                <a:spcPts val="4200"/>
              </a:lnSpc>
            </a:pPr>
            <a:r>
              <a:rPr lang="en-US" sz="3500">
                <a:solidFill>
                  <a:srgbClr val="DC2F02"/>
                </a:solidFill>
                <a:latin typeface="Open Sans Bold"/>
              </a:rPr>
              <a:t>Two</a:t>
            </a:r>
          </a:p>
        </p:txBody>
      </p:sp>
      <p:sp>
        <p:nvSpPr>
          <p:cNvPr id="16" name="TextBox 16"/>
          <p:cNvSpPr txBox="1"/>
          <p:nvPr/>
        </p:nvSpPr>
        <p:spPr>
          <a:xfrm>
            <a:off x="9956368" y="1589548"/>
            <a:ext cx="4426382" cy="384175"/>
          </a:xfrm>
          <a:prstGeom prst="rect">
            <a:avLst/>
          </a:prstGeom>
        </p:spPr>
        <p:txBody>
          <a:bodyPr lIns="0" tIns="0" rIns="0" bIns="0" rtlCol="0" anchor="t">
            <a:spAutoFit/>
          </a:bodyPr>
          <a:lstStyle/>
          <a:p>
            <a:pPr algn="ctr">
              <a:lnSpc>
                <a:spcPts val="3000"/>
              </a:lnSpc>
            </a:pPr>
            <a:r>
              <a:rPr lang="en-US" sz="2000">
                <a:solidFill>
                  <a:srgbClr val="000000"/>
                </a:solidFill>
                <a:latin typeface="Times New Roman" panose="02020603050405020304" charset="0"/>
                <a:cs typeface="Times New Roman" panose="02020603050405020304" charset="0"/>
              </a:rPr>
              <a:t> Dòng điện cung cấp thấp (~ 45mA)</a:t>
            </a:r>
          </a:p>
        </p:txBody>
      </p:sp>
      <p:sp>
        <p:nvSpPr>
          <p:cNvPr id="17" name="TextBox 17"/>
          <p:cNvSpPr txBox="1"/>
          <p:nvPr/>
        </p:nvSpPr>
        <p:spPr>
          <a:xfrm>
            <a:off x="10422267" y="5509752"/>
            <a:ext cx="3494585" cy="531812"/>
          </a:xfrm>
          <a:prstGeom prst="rect">
            <a:avLst/>
          </a:prstGeom>
        </p:spPr>
        <p:txBody>
          <a:bodyPr lIns="0" tIns="0" rIns="0" bIns="0" rtlCol="0" anchor="t">
            <a:spAutoFit/>
          </a:bodyPr>
          <a:lstStyle/>
          <a:p>
            <a:pPr algn="ctr">
              <a:lnSpc>
                <a:spcPts val="4200"/>
              </a:lnSpc>
            </a:pPr>
            <a:r>
              <a:rPr lang="en-US" sz="3500">
                <a:solidFill>
                  <a:srgbClr val="DC2F02"/>
                </a:solidFill>
                <a:latin typeface="Open Sans Bold"/>
              </a:rPr>
              <a:t>Four</a:t>
            </a:r>
          </a:p>
        </p:txBody>
      </p:sp>
      <p:sp>
        <p:nvSpPr>
          <p:cNvPr id="18" name="TextBox 18"/>
          <p:cNvSpPr txBox="1"/>
          <p:nvPr/>
        </p:nvSpPr>
        <p:spPr>
          <a:xfrm>
            <a:off x="9956368" y="6242050"/>
            <a:ext cx="4426382" cy="384175"/>
          </a:xfrm>
          <a:prstGeom prst="rect">
            <a:avLst/>
          </a:prstGeom>
        </p:spPr>
        <p:txBody>
          <a:bodyPr lIns="0" tIns="0" rIns="0" bIns="0" rtlCol="0" anchor="t">
            <a:spAutoFit/>
          </a:bodyPr>
          <a:lstStyle/>
          <a:p>
            <a:pPr algn="ctr">
              <a:lnSpc>
                <a:spcPts val="3000"/>
              </a:lnSpc>
            </a:pPr>
            <a:r>
              <a:rPr lang="en-US" sz="2000">
                <a:solidFill>
                  <a:srgbClr val="000000"/>
                </a:solidFill>
                <a:latin typeface="Times New Roman" panose="02020603050405020304" charset="0"/>
                <a:cs typeface="Times New Roman" panose="02020603050405020304" charset="0"/>
              </a:rPr>
              <a:t> Tiêu thụ điện năng rất thấp (~ 11mA)</a:t>
            </a:r>
          </a:p>
        </p:txBody>
      </p:sp>
      <p:sp>
        <p:nvSpPr>
          <p:cNvPr id="19" name="TextBox 11"/>
          <p:cNvSpPr txBox="1"/>
          <p:nvPr/>
        </p:nvSpPr>
        <p:spPr>
          <a:xfrm>
            <a:off x="228600" y="19050"/>
            <a:ext cx="13700125" cy="538480"/>
          </a:xfrm>
          <a:prstGeom prst="rect">
            <a:avLst/>
          </a:prstGeom>
        </p:spPr>
        <p:txBody>
          <a:bodyPr wrap="square" lIns="0" tIns="0" rIns="0" bIns="0" rtlCol="0" anchor="t">
            <a:spAutoFit/>
          </a:bodyPr>
          <a:lstStyle/>
          <a:p>
            <a:pPr algn="l">
              <a:lnSpc>
                <a:spcPts val="4200"/>
              </a:lnSpc>
            </a:pPr>
            <a:r>
              <a:rPr lang="en-US" sz="3500">
                <a:solidFill>
                  <a:srgbClr val="DC2F02"/>
                </a:solidFill>
                <a:latin typeface="Open Sans Bold"/>
              </a:rPr>
              <a:t>Một số tính năng chính của chip NEO-6M bao gồm:</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TotalTime>
  <Words>1945</Words>
  <Application>Microsoft Office PowerPoint</Application>
  <PresentationFormat>Custom</PresentationFormat>
  <Paragraphs>184</Paragraphs>
  <Slides>31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31</vt:i4>
      </vt:variant>
    </vt:vector>
  </HeadingPairs>
  <TitlesOfParts>
    <vt:vector size="38" baseType="lpstr">
      <vt:lpstr>Arial</vt:lpstr>
      <vt:lpstr>Calibri</vt:lpstr>
      <vt:lpstr>Open Sans Bold</vt:lpstr>
      <vt:lpstr>Open Sans Extra Bold</vt:lpstr>
      <vt:lpstr>Open Sauce Light</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mau-3-powerpoint-bao-cao</dc:title>
  <dc:creator/>
  <cp:lastModifiedBy>Trung Huỳnh</cp:lastModifiedBy>
  <cp:revision>20</cp:revision>
  <dcterms:created xsi:type="dcterms:W3CDTF">2006-08-16T00:00:00Z</dcterms:created>
  <dcterms:modified xsi:type="dcterms:W3CDTF">2024-05-08T06:38:07Z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D6568AD5BDD54F70BEA176645A1ACD88_12</vt:lpwstr>
  </property>
  <property fmtid="{D5CDD505-2E9C-101B-9397-08002B2CF9AE}" pid="3" name="KSOProductBuildVer">
    <vt:lpwstr>1033-12.2.0.16909</vt:lpwstr>
  </property>
</Properties>
</file>